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511" r:id="rId2"/>
    <p:sldId id="527" r:id="rId3"/>
    <p:sldId id="517" r:id="rId4"/>
    <p:sldId id="518" r:id="rId5"/>
    <p:sldId id="520" r:id="rId6"/>
    <p:sldId id="528" r:id="rId7"/>
    <p:sldId id="529" r:id="rId8"/>
    <p:sldId id="521" r:id="rId9"/>
    <p:sldId id="524" r:id="rId10"/>
    <p:sldId id="519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DD7FF"/>
    <a:srgbClr val="B6C3E7"/>
    <a:srgbClr val="F8DCFF"/>
    <a:srgbClr val="EAB8FF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/>
    <p:restoredTop sz="94694"/>
  </p:normalViewPr>
  <p:slideViewPr>
    <p:cSldViewPr snapToGrid="0" snapToObjects="1">
      <p:cViewPr>
        <p:scale>
          <a:sx n="113" d="100"/>
          <a:sy n="113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71667-FC9D-D04C-A21E-7DFEB507185E}" type="datetimeFigureOut">
              <a:rPr lang="x-none" smtClean="0"/>
              <a:t>3/25/2021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A24EB-6E1F-4A42-97E4-E9D4BDC2CF6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6394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</a:t>
            </a:r>
            <a:r>
              <a:rPr lang="x-none" dirty="0"/>
              <a:t>or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A24EB-6E1F-4A42-97E4-E9D4BDC2CF62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5630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1227BB-9540-7A49-9802-92EECB4F7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25B626D-1B14-DE4F-9C69-8E774F6CF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776FA7-19EC-B942-96E3-CDD9F606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888B-98DB-A543-91C3-E001A02B28BD}" type="datetime1">
              <a:rPr lang="de-DE" smtClean="0"/>
              <a:t>25.03.2021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566251-68D3-D84D-A04B-DC685DEB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F8FB58-EF4C-7C4B-8745-4DBF6B32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7509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4704F9-E67D-E948-90B2-F7480916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E4271F-81BB-2148-99B5-AE949BB39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BAF0691-0CDC-314D-8F20-CBBF5046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B070-B039-B348-8C43-ECDB63C20B95}" type="datetime1">
              <a:rPr lang="de-DE" smtClean="0"/>
              <a:t>25.03.2021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BB57F8-CE7D-4646-9A63-DB5B812E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9251A0-16D9-EE4A-A530-3C981FC1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8863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2A10A78-0032-8048-B28F-078619A942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37AA0C-0C8B-2343-9181-7B89DC400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57DC1A1-AA0B-164C-8445-C81694B97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4A6F-7ED1-804C-850D-F5A4ECE05516}" type="datetime1">
              <a:rPr lang="de-DE" smtClean="0"/>
              <a:t>25.03.2021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65E8D1-535A-6846-B2A7-0EEB23FBA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ADB4EF-3E55-C24A-82C8-5C4267F1A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441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0BF577-1544-8D43-AA6D-BCD1BA41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C31465-F357-354E-95E2-DDA6D5534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B6050-2A2C-4F40-A7DD-6B32323B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F8EE-9BE8-1440-A6DC-79DBB7D21490}" type="datetime1">
              <a:rPr lang="de-DE" smtClean="0"/>
              <a:t>25.03.2021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C184C2-702A-0E46-A309-693F6A07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89057F-F4E5-6E44-9780-D00F4AA9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631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2D240A-8B95-9C45-9BFF-25CF158E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956760-7D5C-624A-A40F-521DD1411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5E5FE6-8E8E-FC45-A738-D517E73C6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DD5C-AFB0-C742-8F54-C02EB9516445}" type="datetime1">
              <a:rPr lang="de-DE" smtClean="0"/>
              <a:t>25.03.2021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9B0A2F-CF10-1D42-B1B8-9F9425C65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4539B2-7935-2E4B-94B9-08DC6F20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443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1EF8B-BC10-6649-8A75-98B7C4AF7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A1B9DB-0044-BB45-84C3-75B9D6A38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8913C7-456F-8A4F-8014-857F100A1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7147D33-CCE2-3D41-9EF8-5E45D53A4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7797-E71C-C041-AA26-07B0DC2A0785}" type="datetime1">
              <a:rPr lang="de-DE" smtClean="0"/>
              <a:t>25.03.2021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FC6D345-D8F8-F544-930F-7AA6A4758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48E486-253E-5948-9E8F-424510B9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186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DAFB66-CEEA-DB47-AA92-30AA5338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DFACB75-A193-3F4F-B9B1-AE251FCD3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ADC8172-E5F1-9242-A3E9-5D312DEF5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BA1F9D7-621D-5F4E-911B-5E9BF3F06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3433FB4-8153-9C45-80A5-369433600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63586B1-E1C8-684E-8D46-1899715D3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9C28-B020-FF4E-80E0-5AA4FDA370A2}" type="datetime1">
              <a:rPr lang="de-DE" smtClean="0"/>
              <a:t>25.03.2021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9691B61-E2C8-E44D-89A5-3A52F4AE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B2EFB5C-2705-F64D-AE12-1A337533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9516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413388-788B-AA44-97AD-641543F3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D14A44-5068-0941-954D-1DEEAC8CC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5A51-4CE5-8E45-8826-26CA38711D59}" type="datetime1">
              <a:rPr lang="de-DE" smtClean="0"/>
              <a:t>25.03.2021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016E139-DB3B-8049-BC95-556A4303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5932B93-E85F-3C44-A88B-2C884D6B6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752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C0CA723-53B0-4546-9D4F-8E516B8F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87A4-7669-1441-BECF-CEE8F9AD39BC}" type="datetime1">
              <a:rPr lang="de-DE" smtClean="0"/>
              <a:t>25.03.2021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FE4E03D-45E7-E843-B44D-A04CEFCC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A105AA3-F581-FD41-8499-4C2DFD68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609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34BFD9-3C7F-E64B-B83C-701E8254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794067-C079-E54D-85AD-25FE2C162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7F24D2A-D0D7-FB4A-84A1-ABBC185F3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5917D1-1807-C54A-9053-C2092E72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CF90-3046-B745-B4B3-FD1EEE0B221D}" type="datetime1">
              <a:rPr lang="de-DE" smtClean="0"/>
              <a:t>25.03.2021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F264A0-F35D-584D-B22E-01FD2B19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F65E7D-2BCE-E442-A5A4-13A30C226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712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8ABE48-01B6-C44E-9550-5A2A4D96D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182C79E-8EE4-3145-9BF5-73017CA47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5B8B79A-7394-0541-BD29-DC49769B2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1B3E939-96F6-BA4F-89B0-2908E6CB3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7A6B-DD30-EC4B-AC2C-04A8E74D0D63}" type="datetime1">
              <a:rPr lang="de-DE" smtClean="0"/>
              <a:t>25.03.2021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9FDA0CF-DAF0-6F47-BE9A-5C3B968B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DD606AA-323E-DC47-ABC5-063ADB6F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495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4ECD03D-19DF-A54C-BEFE-FCFB7FBAC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BEE9F0-8B29-4548-B7DA-DC65923A7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BD9D27-23E6-D849-B68A-D30A2CD79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A2782-44F9-004B-8946-ED2925061B77}" type="datetime1">
              <a:rPr lang="de-DE" smtClean="0"/>
              <a:t>25.03.2021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7DBEEF-212C-AE4B-9301-BBACDB8F5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0AACE8-F203-EF46-BEF6-7E655A178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9544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269908" y="9990"/>
            <a:ext cx="1923393" cy="6848010"/>
            <a:chOff x="10269908" y="9990"/>
            <a:chExt cx="1923393" cy="6848010"/>
          </a:xfrm>
        </p:grpSpPr>
        <p:sp>
          <p:nvSpPr>
            <p:cNvPr id="3" name="Rechteck 7">
              <a:extLst>
                <a:ext uri="{FF2B5EF4-FFF2-40B4-BE49-F238E27FC236}">
                  <a16:creationId xmlns=""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=""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=""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=""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=""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=""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="" xmlns:a16="http://schemas.microsoft.com/office/drawing/2014/main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9" name="Textfeld 17">
                <a:extLst>
                  <a:ext uri="{FF2B5EF4-FFF2-40B4-BE49-F238E27FC236}">
                    <a16:creationId xmlns="" xmlns:a16="http://schemas.microsoft.com/office/drawing/2014/main" id="{2342E71F-0908-934D-880E-9367084EAB1B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5968A58-B383-9841-B388-EE431395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FCF58050-E425-2F4E-AD4F-9568A14C94A4}" type="datetime1">
              <a:rPr lang="de-DE" smtClean="0"/>
              <a:t>25.03.2021</a:t>
            </a:fld>
            <a:endParaRPr lang="x-none" dirty="0"/>
          </a:p>
        </p:txBody>
      </p:sp>
      <p:sp>
        <p:nvSpPr>
          <p:cNvPr id="16" name="Slide Number Placeholder 14">
            <a:extLst>
              <a:ext uri="{FF2B5EF4-FFF2-40B4-BE49-F238E27FC236}">
                <a16:creationId xmlns="" xmlns:a16="http://schemas.microsoft.com/office/drawing/2014/main" id="{22899C12-FD28-C942-ACA8-11AB1B3D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</a:rPr>
              <a:t>1</a:t>
            </a:fld>
            <a:endParaRPr lang="x-none" sz="180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456AFF22-F74D-4F4B-B8D9-24C9934258A2}"/>
              </a:ext>
            </a:extLst>
          </p:cNvPr>
          <p:cNvSpPr/>
          <p:nvPr/>
        </p:nvSpPr>
        <p:spPr>
          <a:xfrm>
            <a:off x="1726673" y="136525"/>
            <a:ext cx="7058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HEGIFTOM: Timeline &amp; Agenda</a:t>
            </a:r>
            <a:endParaRPr lang="x-none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82D44C2-A9AA-A44C-A108-3AA97928F6D9}"/>
              </a:ext>
            </a:extLst>
          </p:cNvPr>
          <p:cNvSpPr txBox="1"/>
          <p:nvPr/>
        </p:nvSpPr>
        <p:spPr>
          <a:xfrm>
            <a:off x="531026" y="834170"/>
            <a:ext cx="94498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x-non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YEAR#01=2021 (M01-M12): </a:t>
            </a:r>
            <a:r>
              <a:rPr lang="x-none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consistency</a:t>
            </a:r>
            <a:r>
              <a:rPr lang="x-non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each network+ Preparation of Year#02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x-non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YEAR#02=2022 (M13-M24): </a:t>
            </a:r>
            <a:r>
              <a:rPr lang="x-none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Representativeness</a:t>
            </a:r>
            <a:r>
              <a:rPr lang="x-non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&amp; </a:t>
            </a:r>
            <a:r>
              <a:rPr lang="x-none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consistency</a:t>
            </a:r>
            <a:r>
              <a:rPr lang="x-non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among the networks through intercomparisons</a:t>
            </a:r>
            <a:endParaRPr lang="x-none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x-non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YEAR#03=2023 (M25-M33): </a:t>
            </a:r>
            <a:r>
              <a:rPr lang="x-non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of data sets</a:t>
            </a:r>
            <a:r>
              <a:rPr lang="x-non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(e.g. Trends) with other TOAR-II WG’s &amp; Preparation of Publications</a:t>
            </a:r>
          </a:p>
          <a:p>
            <a:endParaRPr 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x-none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Kick Off Meeting Schedule: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x-non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Day#1 (22/03): Internal Consistency (Harmonization, Uncertainties: Random &amp; Systematic), &amp; Data Flagging (Year#01)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x-non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Day#2 (25/03):</a:t>
            </a:r>
            <a:r>
              <a:rPr lang="x-non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Representativeness</a:t>
            </a:r>
            <a:r>
              <a:rPr lang="x-non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Time and Space: Collaborations with Satelites-, Numerical Models (Chemical Assimilation- or CTM-) FWG’s  and SPARC-OCTAV/UTLS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x-non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Day#3 (29/03): External Consistency (Year#2) and Exploitation of Data (Year#03) </a:t>
            </a:r>
            <a:endParaRPr lang="x-non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ooter Placeholder 17">
            <a:extLst>
              <a:ext uri="{FF2B5EF4-FFF2-40B4-BE49-F238E27FC236}">
                <a16:creationId xmlns="" xmlns:a16="http://schemas.microsoft.com/office/drawing/2014/main" id="{09C698AE-A710-0C4C-AB63-CE1A19AB0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3932" y="6578707"/>
            <a:ext cx="5672667" cy="365125"/>
          </a:xfrm>
        </p:spPr>
        <p:txBody>
          <a:bodyPr/>
          <a:lstStyle/>
          <a:p>
            <a:r>
              <a:rPr lang="en-GB" dirty="0"/>
              <a:t>HEGIFTOM: Introduction-RVM &amp; HS-</a:t>
            </a:r>
            <a:r>
              <a:rPr lang="en-GB" dirty="0" err="1"/>
              <a:t>Kick-OFF</a:t>
            </a:r>
            <a:r>
              <a:rPr lang="en-GB" dirty="0"/>
              <a:t> Meeting (25 March 2021)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387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269908" y="9990"/>
            <a:ext cx="1923393" cy="6848010"/>
            <a:chOff x="10269908" y="9990"/>
            <a:chExt cx="1923393" cy="6848010"/>
          </a:xfrm>
        </p:grpSpPr>
        <p:sp>
          <p:nvSpPr>
            <p:cNvPr id="3" name="Rechteck 7">
              <a:extLst>
                <a:ext uri="{FF2B5EF4-FFF2-40B4-BE49-F238E27FC236}">
                  <a16:creationId xmlns=""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=""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=""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=""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=""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=""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="" xmlns:a16="http://schemas.microsoft.com/office/drawing/2014/main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9" name="Textfeld 17">
                <a:extLst>
                  <a:ext uri="{FF2B5EF4-FFF2-40B4-BE49-F238E27FC236}">
                    <a16:creationId xmlns="" xmlns:a16="http://schemas.microsoft.com/office/drawing/2014/main" id="{2342E71F-0908-934D-880E-9367084EAB1B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5968A58-B383-9841-B388-EE431395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9664"/>
            <a:ext cx="2743200" cy="365125"/>
          </a:xfrm>
        </p:spPr>
        <p:txBody>
          <a:bodyPr/>
          <a:lstStyle/>
          <a:p>
            <a:fld id="{AB3FFDDD-C8D6-1644-8242-A9D2811C47DC}" type="datetime1">
              <a:rPr lang="de-DE" smtClean="0"/>
              <a:t>25.03.2021</a:t>
            </a:fld>
            <a:endParaRPr lang="x-none" dirty="0"/>
          </a:p>
        </p:txBody>
      </p:sp>
      <p:sp>
        <p:nvSpPr>
          <p:cNvPr id="16" name="Slide Number Placeholder 14">
            <a:extLst>
              <a:ext uri="{FF2B5EF4-FFF2-40B4-BE49-F238E27FC236}">
                <a16:creationId xmlns="" xmlns:a16="http://schemas.microsoft.com/office/drawing/2014/main" id="{22899C12-FD28-C942-ACA8-11AB1B3D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</a:rPr>
              <a:t>10</a:t>
            </a:fld>
            <a:endParaRPr lang="x-none" sz="180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A509D725-6826-FE4D-8363-8D7D1C2AE152}"/>
              </a:ext>
            </a:extLst>
          </p:cNvPr>
          <p:cNvSpPr/>
          <p:nvPr/>
        </p:nvSpPr>
        <p:spPr>
          <a:xfrm>
            <a:off x="2117560" y="116041"/>
            <a:ext cx="7058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HEGIFTOM: Representativeness</a:t>
            </a:r>
            <a:endParaRPr lang="x-none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oogle Shape;225;p25">
            <a:extLst>
              <a:ext uri="{FF2B5EF4-FFF2-40B4-BE49-F238E27FC236}">
                <a16:creationId xmlns="" xmlns:a16="http://schemas.microsoft.com/office/drawing/2014/main" id="{844C1788-81F9-A841-8299-39F16263857C}"/>
              </a:ext>
            </a:extLst>
          </p:cNvPr>
          <p:cNvSpPr txBox="1"/>
          <p:nvPr/>
        </p:nvSpPr>
        <p:spPr>
          <a:xfrm>
            <a:off x="550403" y="740752"/>
            <a:ext cx="9554746" cy="5117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Can we define/determine any metrics for “representativeness”?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How can we derive representativeness for a single station/an ensemble of stations (region)?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What are the typical “correlation” lengths (</a:t>
            </a:r>
            <a:r>
              <a:rPr lang="en-US" sz="2400" b="1" dirty="0" err="1">
                <a:solidFill>
                  <a:srgbClr val="002060"/>
                </a:solidFill>
              </a:rPr>
              <a:t>i.e</a:t>
            </a:r>
            <a:r>
              <a:rPr lang="en-US" sz="2400" b="1" dirty="0">
                <a:solidFill>
                  <a:srgbClr val="002060"/>
                </a:solidFill>
              </a:rPr>
              <a:t> times) of ozone at different altitudes (chemical and dynamical) in order to be able to separate between atmospheric and instrumental variability during intercomparisons.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How temporally representative are sites for estimating trends in tropospheric ozone?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Gridded satellite and model ozone datasets vs. ground-based measurements. How?</a:t>
            </a:r>
            <a:endParaRPr sz="2400"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2060"/>
              </a:solidFill>
            </a:endParaRPr>
          </a:p>
        </p:txBody>
      </p:sp>
      <p:sp>
        <p:nvSpPr>
          <p:cNvPr id="20" name="Footer Placeholder 17">
            <a:extLst>
              <a:ext uri="{FF2B5EF4-FFF2-40B4-BE49-F238E27FC236}">
                <a16:creationId xmlns="" xmlns:a16="http://schemas.microsoft.com/office/drawing/2014/main" id="{55385E74-CC16-0B43-A3CD-A2B592C6A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3932" y="6578707"/>
            <a:ext cx="5672667" cy="365125"/>
          </a:xfrm>
        </p:spPr>
        <p:txBody>
          <a:bodyPr/>
          <a:lstStyle/>
          <a:p>
            <a:r>
              <a:rPr lang="en-GB" dirty="0"/>
              <a:t>HEGIFTOM: Introduction-RVM &amp; HS-</a:t>
            </a:r>
            <a:r>
              <a:rPr lang="en-GB" dirty="0" err="1"/>
              <a:t>Kick-OFF</a:t>
            </a:r>
            <a:r>
              <a:rPr lang="en-GB" dirty="0"/>
              <a:t> Meeting (25 March 2021)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432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DC2F938-3F66-AC4E-B12B-56B401092E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52" y="6532812"/>
            <a:ext cx="2743200" cy="365125"/>
          </a:xfrm>
        </p:spPr>
        <p:txBody>
          <a:bodyPr/>
          <a:lstStyle/>
          <a:p>
            <a:fld id="{BD55732E-F674-3940-8133-CC54601448BB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25.03.2021</a:t>
            </a:fld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195136" y="9990"/>
            <a:ext cx="2072940" cy="6848010"/>
            <a:chOff x="10195136" y="9990"/>
            <a:chExt cx="2072940" cy="6848010"/>
          </a:xfrm>
        </p:grpSpPr>
        <p:sp>
          <p:nvSpPr>
            <p:cNvPr id="3" name="Rechteck 7">
              <a:extLst>
                <a:ext uri="{FF2B5EF4-FFF2-40B4-BE49-F238E27FC236}">
                  <a16:creationId xmlns=""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=""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=""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=""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=""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=""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49343"/>
                <a:ext cx="952780" cy="296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Phase II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="" xmlns:a16="http://schemas.microsoft.com/office/drawing/2014/main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155939" cy="321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endParaRPr lang="de-DE" sz="2000" dirty="0">
                  <a:solidFill>
                    <a:srgbClr val="78BA2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195136" y="2906836"/>
              <a:ext cx="207294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HEGIFTOM</a:t>
              </a:r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="" xmlns:a16="http://schemas.microsoft.com/office/drawing/2014/main" id="{744D1704-38A9-4848-8179-47EB8BF5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6377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x-non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9CC0FBB-09B1-2A40-9646-DB4717417558}"/>
              </a:ext>
            </a:extLst>
          </p:cNvPr>
          <p:cNvSpPr/>
          <p:nvPr/>
        </p:nvSpPr>
        <p:spPr>
          <a:xfrm>
            <a:off x="-72022" y="159055"/>
            <a:ext cx="105936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TOAR-II Focus Working Group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HEGIFTOM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(2021-2023/2024) </a:t>
            </a:r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/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armonization and </a:t>
            </a:r>
          </a:p>
          <a:p>
            <a:pPr lvl="8"/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valuation of </a:t>
            </a:r>
          </a:p>
          <a:p>
            <a:pPr lvl="8"/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round-based </a:t>
            </a:r>
          </a:p>
          <a:p>
            <a:pPr lvl="8"/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nstruments for </a:t>
            </a:r>
          </a:p>
          <a:p>
            <a:pPr lvl="8"/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 </a:t>
            </a:r>
          </a:p>
          <a:p>
            <a:pPr lvl="8"/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ropospheric </a:t>
            </a:r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</a:t>
            </a:r>
          </a:p>
          <a:p>
            <a:pPr lvl="8"/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easurements</a:t>
            </a:r>
            <a:endParaRPr lang="en-GB" sz="20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8A42045-508E-B648-9731-92E9CC9DBB51}"/>
              </a:ext>
            </a:extLst>
          </p:cNvPr>
          <p:cNvSpPr/>
          <p:nvPr/>
        </p:nvSpPr>
        <p:spPr>
          <a:xfrm>
            <a:off x="7098360" y="2427050"/>
            <a:ext cx="5009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x-none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https://igacproject.org/hegiftom-focus-working-group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E8D8C16-7F39-4642-8B7A-13E2BD88852F}"/>
              </a:ext>
            </a:extLst>
          </p:cNvPr>
          <p:cNvSpPr/>
          <p:nvPr/>
        </p:nvSpPr>
        <p:spPr>
          <a:xfrm>
            <a:off x="348793" y="5556675"/>
            <a:ext cx="9254067" cy="707886"/>
          </a:xfrm>
          <a:prstGeom prst="rect">
            <a:avLst/>
          </a:prstGeom>
          <a:solidFill>
            <a:srgbClr val="F8DCFF"/>
          </a:solidFill>
        </p:spPr>
        <p:txBody>
          <a:bodyPr wrap="square">
            <a:spAutoFit/>
          </a:bodyPr>
          <a:lstStyle/>
          <a:p>
            <a:pPr algn="ctr"/>
            <a:r>
              <a:rPr lang="x-none" sz="2000" i="1" dirty="0">
                <a:solidFill>
                  <a:srgbClr val="C00000"/>
                </a:solidFill>
              </a:rPr>
              <a:t>Relevant documents relevant for this meeting available at:</a:t>
            </a:r>
          </a:p>
          <a:p>
            <a:pPr algn="ctr"/>
            <a:r>
              <a:rPr lang="x-none" sz="2000" i="1" dirty="0">
                <a:solidFill>
                  <a:srgbClr val="C00000"/>
                </a:solidFill>
              </a:rPr>
              <a:t>https://drive.google.com/drive/folders/1UfDkBevHgssWDt8-M2vg47HrBNE9tNN0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17737FE5-0908-8A4E-93AA-EC44ED08D6AC}"/>
              </a:ext>
            </a:extLst>
          </p:cNvPr>
          <p:cNvSpPr/>
          <p:nvPr/>
        </p:nvSpPr>
        <p:spPr>
          <a:xfrm>
            <a:off x="20051" y="3751977"/>
            <a:ext cx="10175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</a:rPr>
              <a:t>Kick-Off Meeting Day#2: </a:t>
            </a:r>
          </a:p>
          <a:p>
            <a:pPr algn="ctr">
              <a:spcBef>
                <a:spcPts val="1200"/>
              </a:spcBef>
            </a:pP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</a:rPr>
              <a:t>Introduction to “Representativeness” on Ground Based Observation Data </a:t>
            </a:r>
          </a:p>
        </p:txBody>
      </p:sp>
      <p:sp>
        <p:nvSpPr>
          <p:cNvPr id="21" name="Footer Placeholder 17">
            <a:extLst>
              <a:ext uri="{FF2B5EF4-FFF2-40B4-BE49-F238E27FC236}">
                <a16:creationId xmlns="" xmlns:a16="http://schemas.microsoft.com/office/drawing/2014/main" id="{A49831BD-8DBE-D74C-BAEE-FE301D457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3932" y="6578707"/>
            <a:ext cx="5672667" cy="365125"/>
          </a:xfrm>
        </p:spPr>
        <p:txBody>
          <a:bodyPr/>
          <a:lstStyle/>
          <a:p>
            <a:r>
              <a:rPr lang="en-GB" dirty="0"/>
              <a:t>HEGIFTOM: Introduction-RVM &amp; HS-</a:t>
            </a:r>
            <a:r>
              <a:rPr lang="en-GB" dirty="0" err="1"/>
              <a:t>Kick-OFF</a:t>
            </a:r>
            <a:r>
              <a:rPr lang="en-GB" dirty="0"/>
              <a:t> Meeting (25 March 2021)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437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269908" y="9990"/>
            <a:ext cx="1923393" cy="6848010"/>
            <a:chOff x="10269908" y="9990"/>
            <a:chExt cx="1923393" cy="6848010"/>
          </a:xfrm>
        </p:grpSpPr>
        <p:sp>
          <p:nvSpPr>
            <p:cNvPr id="3" name="Rechteck 7">
              <a:extLst>
                <a:ext uri="{FF2B5EF4-FFF2-40B4-BE49-F238E27FC236}">
                  <a16:creationId xmlns=""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=""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=""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=""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=""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=""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="" xmlns:a16="http://schemas.microsoft.com/office/drawing/2014/main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9" name="Textfeld 17">
                <a:extLst>
                  <a:ext uri="{FF2B5EF4-FFF2-40B4-BE49-F238E27FC236}">
                    <a16:creationId xmlns="" xmlns:a16="http://schemas.microsoft.com/office/drawing/2014/main" id="{2342E71F-0908-934D-880E-9367084EAB1B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5968A58-B383-9841-B388-EE431395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9664"/>
            <a:ext cx="2743200" cy="365125"/>
          </a:xfrm>
        </p:spPr>
        <p:txBody>
          <a:bodyPr/>
          <a:lstStyle/>
          <a:p>
            <a:fld id="{AB3FFDDD-C8D6-1644-8242-A9D2811C47DC}" type="datetime1">
              <a:rPr lang="de-DE" smtClean="0"/>
              <a:t>25.03.2021</a:t>
            </a:fld>
            <a:endParaRPr lang="x-none" dirty="0"/>
          </a:p>
        </p:txBody>
      </p:sp>
      <p:sp>
        <p:nvSpPr>
          <p:cNvPr id="16" name="Slide Number Placeholder 14">
            <a:extLst>
              <a:ext uri="{FF2B5EF4-FFF2-40B4-BE49-F238E27FC236}">
                <a16:creationId xmlns="" xmlns:a16="http://schemas.microsoft.com/office/drawing/2014/main" id="{22899C12-FD28-C942-ACA8-11AB1B3D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</a:rPr>
              <a:t>3</a:t>
            </a:fld>
            <a:endParaRPr lang="x-none" sz="180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89" y="1142995"/>
            <a:ext cx="6400813" cy="4572009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A509D725-6826-FE4D-8363-8D7D1C2AE152}"/>
              </a:ext>
            </a:extLst>
          </p:cNvPr>
          <p:cNvSpPr/>
          <p:nvPr/>
        </p:nvSpPr>
        <p:spPr>
          <a:xfrm>
            <a:off x="2117560" y="116041"/>
            <a:ext cx="7058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HEGIFTOM: External consistency</a:t>
            </a:r>
            <a:endParaRPr lang="x-none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320618" y="2097816"/>
            <a:ext cx="7413071" cy="4173667"/>
            <a:chOff x="1320618" y="2097816"/>
            <a:chExt cx="7413071" cy="4173667"/>
          </a:xfrm>
        </p:grpSpPr>
        <p:grpSp>
          <p:nvGrpSpPr>
            <p:cNvPr id="48" name="Group 47"/>
            <p:cNvGrpSpPr/>
            <p:nvPr/>
          </p:nvGrpSpPr>
          <p:grpSpPr>
            <a:xfrm>
              <a:off x="1320618" y="2097816"/>
              <a:ext cx="7413071" cy="2995915"/>
              <a:chOff x="1320618" y="2097816"/>
              <a:chExt cx="7413071" cy="2995915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7967132" y="4724399"/>
                <a:ext cx="76655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Laude</a:t>
                </a:r>
                <a:r>
                  <a:rPr lang="en-US" dirty="0"/>
                  <a:t>r</a:t>
                </a:r>
                <a:endParaRPr lang="fr-FR" dirty="0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H="1" flipV="1">
                <a:off x="7780867" y="4724399"/>
                <a:ext cx="186265" cy="18466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5892765" y="4308734"/>
                <a:ext cx="1102802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Reunion Is.</a:t>
                </a:r>
                <a:endParaRPr lang="fr-FR" dirty="0"/>
              </a:p>
            </p:txBody>
          </p:sp>
          <p:cxnSp>
            <p:nvCxnSpPr>
              <p:cNvPr id="22" name="Straight Arrow Connector 21"/>
              <p:cNvCxnSpPr>
                <a:stCxn id="21" idx="0"/>
              </p:cNvCxnSpPr>
              <p:nvPr/>
            </p:nvCxnSpPr>
            <p:spPr>
              <a:xfrm flipH="1" flipV="1">
                <a:off x="6138333" y="4084838"/>
                <a:ext cx="305833" cy="22389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1320618" y="3264718"/>
                <a:ext cx="1109599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Mauna Loa</a:t>
                </a:r>
                <a:endParaRPr lang="fr-FR" dirty="0"/>
              </a:p>
            </p:txBody>
          </p:sp>
          <p:cxnSp>
            <p:nvCxnSpPr>
              <p:cNvPr id="30" name="Straight Arrow Connector 29"/>
              <p:cNvCxnSpPr>
                <a:stCxn id="29" idx="0"/>
              </p:cNvCxnSpPr>
              <p:nvPr/>
            </p:nvCxnSpPr>
            <p:spPr>
              <a:xfrm flipV="1">
                <a:off x="1875418" y="3040822"/>
                <a:ext cx="634974" cy="22389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7693429" y="2478843"/>
                <a:ext cx="878638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Sapporo</a:t>
                </a:r>
                <a:endParaRPr lang="fr-FR" dirty="0"/>
              </a:p>
            </p:txBody>
          </p:sp>
          <p:cxnSp>
            <p:nvCxnSpPr>
              <p:cNvPr id="33" name="Straight Arrow Connector 32"/>
              <p:cNvCxnSpPr>
                <a:stCxn id="32" idx="0"/>
              </p:cNvCxnSpPr>
              <p:nvPr/>
            </p:nvCxnSpPr>
            <p:spPr>
              <a:xfrm flipH="1" flipV="1">
                <a:off x="7477982" y="2351732"/>
                <a:ext cx="654766" cy="12711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4171151" y="2817517"/>
                <a:ext cx="617285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Izana</a:t>
                </a:r>
                <a:endParaRPr lang="fr-FR" dirty="0"/>
              </a:p>
            </p:txBody>
          </p:sp>
          <p:cxnSp>
            <p:nvCxnSpPr>
              <p:cNvPr id="38" name="Straight Arrow Connector 37"/>
              <p:cNvCxnSpPr>
                <a:stCxn id="37" idx="0"/>
              </p:cNvCxnSpPr>
              <p:nvPr/>
            </p:nvCxnSpPr>
            <p:spPr>
              <a:xfrm flipV="1">
                <a:off x="4479794" y="2690407"/>
                <a:ext cx="308642" cy="12711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4348952" y="2097816"/>
                <a:ext cx="55496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OHP</a:t>
                </a:r>
                <a:endParaRPr lang="fr-FR" dirty="0"/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flipV="1">
                <a:off x="4903912" y="2192867"/>
                <a:ext cx="303088" cy="7422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2304847" y="2281998"/>
                <a:ext cx="841897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Boulder</a:t>
                </a:r>
                <a:endParaRPr lang="fr-FR" dirty="0"/>
              </a:p>
            </p:txBody>
          </p:sp>
          <p:cxnSp>
            <p:nvCxnSpPr>
              <p:cNvPr id="45" name="Straight Arrow Connector 44"/>
              <p:cNvCxnSpPr>
                <a:stCxn id="44" idx="3"/>
              </p:cNvCxnSpPr>
              <p:nvPr/>
            </p:nvCxnSpPr>
            <p:spPr>
              <a:xfrm flipV="1">
                <a:off x="3146744" y="2415287"/>
                <a:ext cx="290723" cy="359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4483624" y="5902151"/>
              <a:ext cx="1337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“Supersites”</a:t>
              </a:r>
              <a:endParaRPr lang="fr-FR" dirty="0"/>
            </a:p>
          </p:txBody>
        </p:sp>
      </p:grpSp>
      <p:sp>
        <p:nvSpPr>
          <p:cNvPr id="35" name="Footer Placeholder 17">
            <a:extLst>
              <a:ext uri="{FF2B5EF4-FFF2-40B4-BE49-F238E27FC236}">
                <a16:creationId xmlns="" xmlns:a16="http://schemas.microsoft.com/office/drawing/2014/main" id="{05ACA1E3-EAFE-074F-8311-6B6F5B6E0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3932" y="6578707"/>
            <a:ext cx="5672667" cy="365125"/>
          </a:xfrm>
        </p:spPr>
        <p:txBody>
          <a:bodyPr/>
          <a:lstStyle/>
          <a:p>
            <a:r>
              <a:rPr lang="en-GB" dirty="0"/>
              <a:t>HEGIFTOM: Introduction-RVM &amp; HS-</a:t>
            </a:r>
            <a:r>
              <a:rPr lang="en-GB" dirty="0" err="1"/>
              <a:t>Kick-OFF</a:t>
            </a:r>
            <a:r>
              <a:rPr lang="en-GB" dirty="0"/>
              <a:t> Meeting (25 March 2021)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6674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269908" y="9990"/>
            <a:ext cx="1923393" cy="6848010"/>
            <a:chOff x="10269908" y="9990"/>
            <a:chExt cx="1923393" cy="6848010"/>
          </a:xfrm>
        </p:grpSpPr>
        <p:sp>
          <p:nvSpPr>
            <p:cNvPr id="3" name="Rechteck 7">
              <a:extLst>
                <a:ext uri="{FF2B5EF4-FFF2-40B4-BE49-F238E27FC236}">
                  <a16:creationId xmlns=""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=""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=""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=""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=""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=""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="" xmlns:a16="http://schemas.microsoft.com/office/drawing/2014/main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9" name="Textfeld 17">
                <a:extLst>
                  <a:ext uri="{FF2B5EF4-FFF2-40B4-BE49-F238E27FC236}">
                    <a16:creationId xmlns="" xmlns:a16="http://schemas.microsoft.com/office/drawing/2014/main" id="{2342E71F-0908-934D-880E-9367084EAB1B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5968A58-B383-9841-B388-EE431395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9664"/>
            <a:ext cx="2743200" cy="365125"/>
          </a:xfrm>
        </p:spPr>
        <p:txBody>
          <a:bodyPr/>
          <a:lstStyle/>
          <a:p>
            <a:fld id="{AB3FFDDD-C8D6-1644-8242-A9D2811C47DC}" type="datetime1">
              <a:rPr lang="de-DE" smtClean="0"/>
              <a:t>25.03.2021</a:t>
            </a:fld>
            <a:endParaRPr lang="x-none" dirty="0"/>
          </a:p>
        </p:txBody>
      </p:sp>
      <p:sp>
        <p:nvSpPr>
          <p:cNvPr id="16" name="Slide Number Placeholder 14">
            <a:extLst>
              <a:ext uri="{FF2B5EF4-FFF2-40B4-BE49-F238E27FC236}">
                <a16:creationId xmlns="" xmlns:a16="http://schemas.microsoft.com/office/drawing/2014/main" id="{22899C12-FD28-C942-ACA8-11AB1B3D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</a:rPr>
              <a:t>4</a:t>
            </a:fld>
            <a:endParaRPr lang="x-none" sz="180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A509D725-6826-FE4D-8363-8D7D1C2AE152}"/>
              </a:ext>
            </a:extLst>
          </p:cNvPr>
          <p:cNvSpPr/>
          <p:nvPr/>
        </p:nvSpPr>
        <p:spPr>
          <a:xfrm>
            <a:off x="2117560" y="116041"/>
            <a:ext cx="7058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HEGIFTOM: Representativeness</a:t>
            </a:r>
            <a:endParaRPr lang="x-none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82D44C2-A9AA-A44C-A108-3AA97928F6D9}"/>
              </a:ext>
            </a:extLst>
          </p:cNvPr>
          <p:cNvSpPr txBox="1"/>
          <p:nvPr/>
        </p:nvSpPr>
        <p:spPr>
          <a:xfrm>
            <a:off x="531026" y="834170"/>
            <a:ext cx="9449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(horizontal)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characterization of tropospheric ozone field possible?</a:t>
            </a:r>
            <a:endParaRPr lang="x-non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6" y="2102913"/>
            <a:ext cx="10123265" cy="258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82D44C2-A9AA-A44C-A108-3AA97928F6D9}"/>
              </a:ext>
            </a:extLst>
          </p:cNvPr>
          <p:cNvSpPr txBox="1"/>
          <p:nvPr/>
        </p:nvSpPr>
        <p:spPr>
          <a:xfrm>
            <a:off x="3680616" y="4821981"/>
            <a:ext cx="3270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Gaudel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Science Adv., 2020</a:t>
            </a:r>
            <a:endParaRPr lang="x-none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ooter Placeholder 17">
            <a:extLst>
              <a:ext uri="{FF2B5EF4-FFF2-40B4-BE49-F238E27FC236}">
                <a16:creationId xmlns="" xmlns:a16="http://schemas.microsoft.com/office/drawing/2014/main" id="{1BF3EB57-5303-0845-B19C-AE8B93EB9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3932" y="6578707"/>
            <a:ext cx="5672667" cy="365125"/>
          </a:xfrm>
        </p:spPr>
        <p:txBody>
          <a:bodyPr/>
          <a:lstStyle/>
          <a:p>
            <a:r>
              <a:rPr lang="en-GB" dirty="0"/>
              <a:t>HEGIFTOM: Introduction-RVM &amp; HS-</a:t>
            </a:r>
            <a:r>
              <a:rPr lang="en-GB" dirty="0" err="1"/>
              <a:t>Kick-OFF</a:t>
            </a:r>
            <a:r>
              <a:rPr lang="en-GB" dirty="0"/>
              <a:t> Meeting (25 March 2021)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951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269908" y="9990"/>
            <a:ext cx="1923393" cy="6848010"/>
            <a:chOff x="10269908" y="9990"/>
            <a:chExt cx="1923393" cy="6848010"/>
          </a:xfrm>
        </p:grpSpPr>
        <p:sp>
          <p:nvSpPr>
            <p:cNvPr id="3" name="Rechteck 7">
              <a:extLst>
                <a:ext uri="{FF2B5EF4-FFF2-40B4-BE49-F238E27FC236}">
                  <a16:creationId xmlns=""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=""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=""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=""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=""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=""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="" xmlns:a16="http://schemas.microsoft.com/office/drawing/2014/main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9" name="Textfeld 17">
                <a:extLst>
                  <a:ext uri="{FF2B5EF4-FFF2-40B4-BE49-F238E27FC236}">
                    <a16:creationId xmlns="" xmlns:a16="http://schemas.microsoft.com/office/drawing/2014/main" id="{2342E71F-0908-934D-880E-9367084EAB1B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5968A58-B383-9841-B388-EE431395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9664"/>
            <a:ext cx="2743200" cy="365125"/>
          </a:xfrm>
        </p:spPr>
        <p:txBody>
          <a:bodyPr/>
          <a:lstStyle/>
          <a:p>
            <a:fld id="{AB3FFDDD-C8D6-1644-8242-A9D2811C47DC}" type="datetime1">
              <a:rPr lang="de-DE" smtClean="0"/>
              <a:t>25.03.2021</a:t>
            </a:fld>
            <a:endParaRPr lang="x-none" dirty="0"/>
          </a:p>
        </p:txBody>
      </p:sp>
      <p:sp>
        <p:nvSpPr>
          <p:cNvPr id="16" name="Slide Number Placeholder 14">
            <a:extLst>
              <a:ext uri="{FF2B5EF4-FFF2-40B4-BE49-F238E27FC236}">
                <a16:creationId xmlns="" xmlns:a16="http://schemas.microsoft.com/office/drawing/2014/main" id="{22899C12-FD28-C942-ACA8-11AB1B3D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</a:rPr>
              <a:t>5</a:t>
            </a:fld>
            <a:endParaRPr lang="x-none" sz="180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A509D725-6826-FE4D-8363-8D7D1C2AE152}"/>
              </a:ext>
            </a:extLst>
          </p:cNvPr>
          <p:cNvSpPr/>
          <p:nvPr/>
        </p:nvSpPr>
        <p:spPr>
          <a:xfrm>
            <a:off x="2117560" y="116041"/>
            <a:ext cx="7058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HEGIFTOM: Representativeness</a:t>
            </a:r>
            <a:endParaRPr lang="x-none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82D44C2-A9AA-A44C-A108-3AA97928F6D9}"/>
              </a:ext>
            </a:extLst>
          </p:cNvPr>
          <p:cNvSpPr txBox="1"/>
          <p:nvPr/>
        </p:nvSpPr>
        <p:spPr>
          <a:xfrm>
            <a:off x="531026" y="834170"/>
            <a:ext cx="9449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(horizontal)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characterization of tropospheric ozone field possible?</a:t>
            </a:r>
            <a:endParaRPr lang="x-non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82D44C2-A9AA-A44C-A108-3AA97928F6D9}"/>
              </a:ext>
            </a:extLst>
          </p:cNvPr>
          <p:cNvSpPr txBox="1"/>
          <p:nvPr/>
        </p:nvSpPr>
        <p:spPr>
          <a:xfrm>
            <a:off x="3680616" y="4821981"/>
            <a:ext cx="3270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Gaudel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Science Adv., 2020</a:t>
            </a:r>
            <a:endParaRPr lang="x-none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70" y="1786198"/>
            <a:ext cx="6228734" cy="449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82D44C2-A9AA-A44C-A108-3AA97928F6D9}"/>
              </a:ext>
            </a:extLst>
          </p:cNvPr>
          <p:cNvSpPr txBox="1"/>
          <p:nvPr/>
        </p:nvSpPr>
        <p:spPr>
          <a:xfrm>
            <a:off x="4309090" y="5368134"/>
            <a:ext cx="4123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Huijnen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Geosci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Model Dev., 2020</a:t>
            </a:r>
            <a:endParaRPr lang="x-none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7513" y="2980279"/>
            <a:ext cx="257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black: </a:t>
            </a:r>
          </a:p>
          <a:p>
            <a:r>
              <a:rPr lang="en-US" dirty="0" err="1" smtClean="0"/>
              <a:t>ozonesonde</a:t>
            </a:r>
            <a:r>
              <a:rPr lang="en-US" dirty="0" smtClean="0"/>
              <a:t> </a:t>
            </a:r>
            <a:r>
              <a:rPr lang="en-US" dirty="0"/>
              <a:t>observations</a:t>
            </a:r>
            <a:endParaRPr lang="fr-FR" dirty="0"/>
          </a:p>
        </p:txBody>
      </p:sp>
      <p:sp>
        <p:nvSpPr>
          <p:cNvPr id="22" name="Footer Placeholder 17">
            <a:extLst>
              <a:ext uri="{FF2B5EF4-FFF2-40B4-BE49-F238E27FC236}">
                <a16:creationId xmlns="" xmlns:a16="http://schemas.microsoft.com/office/drawing/2014/main" id="{06346CA6-3417-6143-A46F-16F4E80B8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3932" y="6578707"/>
            <a:ext cx="5672667" cy="365125"/>
          </a:xfrm>
        </p:spPr>
        <p:txBody>
          <a:bodyPr/>
          <a:lstStyle/>
          <a:p>
            <a:r>
              <a:rPr lang="en-GB" dirty="0"/>
              <a:t>HEGIFTOM: Introduction-RVM &amp; HS-</a:t>
            </a:r>
            <a:r>
              <a:rPr lang="en-GB" dirty="0" err="1"/>
              <a:t>Kick-OFF</a:t>
            </a:r>
            <a:r>
              <a:rPr lang="en-GB" dirty="0"/>
              <a:t> Meeting (25 March 2021)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7532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269908" y="9990"/>
            <a:ext cx="1923393" cy="6848010"/>
            <a:chOff x="10269908" y="9990"/>
            <a:chExt cx="1923393" cy="6848010"/>
          </a:xfrm>
        </p:grpSpPr>
        <p:sp>
          <p:nvSpPr>
            <p:cNvPr id="3" name="Rechteck 7">
              <a:extLst>
                <a:ext uri="{FF2B5EF4-FFF2-40B4-BE49-F238E27FC236}">
                  <a16:creationId xmlns=""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=""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=""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=""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=""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=""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="" xmlns:a16="http://schemas.microsoft.com/office/drawing/2014/main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9" name="Textfeld 17">
                <a:extLst>
                  <a:ext uri="{FF2B5EF4-FFF2-40B4-BE49-F238E27FC236}">
                    <a16:creationId xmlns="" xmlns:a16="http://schemas.microsoft.com/office/drawing/2014/main" id="{2342E71F-0908-934D-880E-9367084EAB1B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5968A58-B383-9841-B388-EE431395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9664"/>
            <a:ext cx="2743200" cy="365125"/>
          </a:xfrm>
        </p:spPr>
        <p:txBody>
          <a:bodyPr/>
          <a:lstStyle/>
          <a:p>
            <a:fld id="{AB3FFDDD-C8D6-1644-8242-A9D2811C47DC}" type="datetime1">
              <a:rPr lang="de-DE" smtClean="0"/>
              <a:t>25.03.2021</a:t>
            </a:fld>
            <a:endParaRPr lang="x-none" dirty="0"/>
          </a:p>
        </p:txBody>
      </p:sp>
      <p:sp>
        <p:nvSpPr>
          <p:cNvPr id="16" name="Slide Number Placeholder 14">
            <a:extLst>
              <a:ext uri="{FF2B5EF4-FFF2-40B4-BE49-F238E27FC236}">
                <a16:creationId xmlns="" xmlns:a16="http://schemas.microsoft.com/office/drawing/2014/main" id="{22899C12-FD28-C942-ACA8-11AB1B3D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</a:rPr>
              <a:t>6</a:t>
            </a:fld>
            <a:endParaRPr lang="x-none" sz="180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A509D725-6826-FE4D-8363-8D7D1C2AE152}"/>
              </a:ext>
            </a:extLst>
          </p:cNvPr>
          <p:cNvSpPr/>
          <p:nvPr/>
        </p:nvSpPr>
        <p:spPr>
          <a:xfrm>
            <a:off x="2117560" y="116041"/>
            <a:ext cx="7058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HEGIFTOM: Representativeness</a:t>
            </a:r>
            <a:endParaRPr lang="x-none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82D44C2-A9AA-A44C-A108-3AA97928F6D9}"/>
              </a:ext>
            </a:extLst>
          </p:cNvPr>
          <p:cNvSpPr txBox="1"/>
          <p:nvPr/>
        </p:nvSpPr>
        <p:spPr>
          <a:xfrm>
            <a:off x="531026" y="834170"/>
            <a:ext cx="9449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(vertical)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averaging kernels</a:t>
            </a:r>
            <a:endParaRPr lang="x-non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ooter Placeholder 17">
            <a:extLst>
              <a:ext uri="{FF2B5EF4-FFF2-40B4-BE49-F238E27FC236}">
                <a16:creationId xmlns="" xmlns:a16="http://schemas.microsoft.com/office/drawing/2014/main" id="{06346CA6-3417-6143-A46F-16F4E80B8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3932" y="6578707"/>
            <a:ext cx="5672667" cy="365125"/>
          </a:xfrm>
        </p:spPr>
        <p:txBody>
          <a:bodyPr/>
          <a:lstStyle/>
          <a:p>
            <a:r>
              <a:rPr lang="en-GB" dirty="0"/>
              <a:t>HEGIFTOM: Introduction-RVM &amp; HS-</a:t>
            </a:r>
            <a:r>
              <a:rPr lang="en-GB" dirty="0" err="1"/>
              <a:t>Kick-OFF</a:t>
            </a:r>
            <a:r>
              <a:rPr lang="en-GB" dirty="0"/>
              <a:t> Meeting (25 March 2021)</a:t>
            </a:r>
            <a:endParaRPr lang="x-none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57" y="1983822"/>
            <a:ext cx="5445405" cy="367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8FE4E2-EA61-4A9C-BB91-D947B47638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990"/>
          <a:stretch/>
        </p:blipFill>
        <p:spPr>
          <a:xfrm>
            <a:off x="405957" y="2261511"/>
            <a:ext cx="4004817" cy="348674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76840" y="1865284"/>
            <a:ext cx="2466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Dobson/Brewer </a:t>
            </a:r>
            <a:r>
              <a:rPr lang="en-US" dirty="0" err="1" smtClean="0"/>
              <a:t>Umkehr</a:t>
            </a:r>
            <a:endParaRPr lang="fr-FR" dirty="0"/>
          </a:p>
        </p:txBody>
      </p:sp>
      <p:sp>
        <p:nvSpPr>
          <p:cNvPr id="26" name="TextBox 25"/>
          <p:cNvSpPr txBox="1"/>
          <p:nvPr/>
        </p:nvSpPr>
        <p:spPr>
          <a:xfrm>
            <a:off x="7066621" y="1850341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FTIR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1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269908" y="9990"/>
            <a:ext cx="1923393" cy="6848010"/>
            <a:chOff x="10269908" y="9990"/>
            <a:chExt cx="1923393" cy="6848010"/>
          </a:xfrm>
        </p:grpSpPr>
        <p:sp>
          <p:nvSpPr>
            <p:cNvPr id="3" name="Rechteck 7">
              <a:extLst>
                <a:ext uri="{FF2B5EF4-FFF2-40B4-BE49-F238E27FC236}">
                  <a16:creationId xmlns=""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=""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=""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=""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=""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=""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="" xmlns:a16="http://schemas.microsoft.com/office/drawing/2014/main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9" name="Textfeld 17">
                <a:extLst>
                  <a:ext uri="{FF2B5EF4-FFF2-40B4-BE49-F238E27FC236}">
                    <a16:creationId xmlns="" xmlns:a16="http://schemas.microsoft.com/office/drawing/2014/main" id="{2342E71F-0908-934D-880E-9367084EAB1B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5968A58-B383-9841-B388-EE431395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9664"/>
            <a:ext cx="2743200" cy="365125"/>
          </a:xfrm>
        </p:spPr>
        <p:txBody>
          <a:bodyPr/>
          <a:lstStyle/>
          <a:p>
            <a:fld id="{AB3FFDDD-C8D6-1644-8242-A9D2811C47DC}" type="datetime1">
              <a:rPr lang="de-DE" smtClean="0"/>
              <a:t>25.03.2021</a:t>
            </a:fld>
            <a:endParaRPr lang="x-none" dirty="0"/>
          </a:p>
        </p:txBody>
      </p:sp>
      <p:sp>
        <p:nvSpPr>
          <p:cNvPr id="16" name="Slide Number Placeholder 14">
            <a:extLst>
              <a:ext uri="{FF2B5EF4-FFF2-40B4-BE49-F238E27FC236}">
                <a16:creationId xmlns="" xmlns:a16="http://schemas.microsoft.com/office/drawing/2014/main" id="{22899C12-FD28-C942-ACA8-11AB1B3D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</a:rPr>
              <a:t>7</a:t>
            </a:fld>
            <a:endParaRPr lang="x-none" sz="180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A509D725-6826-FE4D-8363-8D7D1C2AE152}"/>
              </a:ext>
            </a:extLst>
          </p:cNvPr>
          <p:cNvSpPr/>
          <p:nvPr/>
        </p:nvSpPr>
        <p:spPr>
          <a:xfrm>
            <a:off x="2117560" y="116041"/>
            <a:ext cx="7058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HEGIFTOM: Representativeness</a:t>
            </a:r>
            <a:endParaRPr lang="x-none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82D44C2-A9AA-A44C-A108-3AA97928F6D9}"/>
              </a:ext>
            </a:extLst>
          </p:cNvPr>
          <p:cNvSpPr txBox="1"/>
          <p:nvPr/>
        </p:nvSpPr>
        <p:spPr>
          <a:xfrm>
            <a:off x="531026" y="834170"/>
            <a:ext cx="9449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(vertical)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vertical resolutions</a:t>
            </a:r>
            <a:endParaRPr lang="x-non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ooter Placeholder 17">
            <a:extLst>
              <a:ext uri="{FF2B5EF4-FFF2-40B4-BE49-F238E27FC236}">
                <a16:creationId xmlns="" xmlns:a16="http://schemas.microsoft.com/office/drawing/2014/main" id="{06346CA6-3417-6143-A46F-16F4E80B8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3932" y="6578707"/>
            <a:ext cx="5672667" cy="365125"/>
          </a:xfrm>
        </p:spPr>
        <p:txBody>
          <a:bodyPr/>
          <a:lstStyle/>
          <a:p>
            <a:r>
              <a:rPr lang="en-GB" dirty="0"/>
              <a:t>HEGIFTOM: Introduction-RVM &amp; HS-</a:t>
            </a:r>
            <a:r>
              <a:rPr lang="en-GB" dirty="0" err="1"/>
              <a:t>Kick-OFF</a:t>
            </a:r>
            <a:r>
              <a:rPr lang="en-GB" dirty="0"/>
              <a:t> Meeting (25 March 2021)</a:t>
            </a:r>
            <a:endParaRPr lang="x-none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7118" t="7859"/>
          <a:stretch/>
        </p:blipFill>
        <p:spPr>
          <a:xfrm>
            <a:off x="3099649" y="1992436"/>
            <a:ext cx="3918857" cy="333825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82D44C2-A9AA-A44C-A108-3AA97928F6D9}"/>
              </a:ext>
            </a:extLst>
          </p:cNvPr>
          <p:cNvSpPr txBox="1"/>
          <p:nvPr/>
        </p:nvSpPr>
        <p:spPr>
          <a:xfrm>
            <a:off x="3428522" y="5368134"/>
            <a:ext cx="2718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Hassler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AMT, 2014</a:t>
            </a:r>
            <a:endParaRPr lang="x-none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7072" y="2988726"/>
            <a:ext cx="1198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800000"/>
                </a:solidFill>
              </a:rPr>
              <a:t>s</a:t>
            </a:r>
            <a:r>
              <a:rPr lang="en-US" sz="1400" dirty="0" smtClean="0">
                <a:solidFill>
                  <a:srgbClr val="800000"/>
                </a:solidFill>
              </a:rPr>
              <a:t>tratospheric!</a:t>
            </a:r>
            <a:endParaRPr lang="fr-FR" sz="1400" dirty="0">
              <a:solidFill>
                <a:srgbClr val="800000"/>
              </a:solidFill>
            </a:endParaRPr>
          </a:p>
        </p:txBody>
      </p:sp>
      <p:cxnSp>
        <p:nvCxnSpPr>
          <p:cNvPr id="17" name="Straight Arrow Connector 16"/>
          <p:cNvCxnSpPr>
            <a:endCxn id="5" idx="1"/>
          </p:cNvCxnSpPr>
          <p:nvPr/>
        </p:nvCxnSpPr>
        <p:spPr>
          <a:xfrm>
            <a:off x="6324602" y="3142614"/>
            <a:ext cx="262470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82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269908" y="9990"/>
            <a:ext cx="1923393" cy="6848010"/>
            <a:chOff x="10269908" y="9990"/>
            <a:chExt cx="1923393" cy="6848010"/>
          </a:xfrm>
        </p:grpSpPr>
        <p:sp>
          <p:nvSpPr>
            <p:cNvPr id="3" name="Rechteck 7">
              <a:extLst>
                <a:ext uri="{FF2B5EF4-FFF2-40B4-BE49-F238E27FC236}">
                  <a16:creationId xmlns=""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=""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=""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=""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=""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=""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="" xmlns:a16="http://schemas.microsoft.com/office/drawing/2014/main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9" name="Textfeld 17">
                <a:extLst>
                  <a:ext uri="{FF2B5EF4-FFF2-40B4-BE49-F238E27FC236}">
                    <a16:creationId xmlns="" xmlns:a16="http://schemas.microsoft.com/office/drawing/2014/main" id="{2342E71F-0908-934D-880E-9367084EAB1B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5968A58-B383-9841-B388-EE431395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9664"/>
            <a:ext cx="2743200" cy="365125"/>
          </a:xfrm>
        </p:spPr>
        <p:txBody>
          <a:bodyPr/>
          <a:lstStyle/>
          <a:p>
            <a:fld id="{AB3FFDDD-C8D6-1644-8242-A9D2811C47DC}" type="datetime1">
              <a:rPr lang="de-DE" smtClean="0"/>
              <a:t>25.03.2021</a:t>
            </a:fld>
            <a:endParaRPr lang="x-none" dirty="0"/>
          </a:p>
        </p:txBody>
      </p:sp>
      <p:sp>
        <p:nvSpPr>
          <p:cNvPr id="16" name="Slide Number Placeholder 14">
            <a:extLst>
              <a:ext uri="{FF2B5EF4-FFF2-40B4-BE49-F238E27FC236}">
                <a16:creationId xmlns="" xmlns:a16="http://schemas.microsoft.com/office/drawing/2014/main" id="{22899C12-FD28-C942-ACA8-11AB1B3D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</a:rPr>
              <a:t>8</a:t>
            </a:fld>
            <a:endParaRPr lang="x-none" sz="180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A509D725-6826-FE4D-8363-8D7D1C2AE152}"/>
              </a:ext>
            </a:extLst>
          </p:cNvPr>
          <p:cNvSpPr/>
          <p:nvPr/>
        </p:nvSpPr>
        <p:spPr>
          <a:xfrm>
            <a:off x="2117560" y="116041"/>
            <a:ext cx="7058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HEGIFTOM: Representativeness</a:t>
            </a:r>
            <a:endParaRPr lang="x-none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82D44C2-A9AA-A44C-A108-3AA97928F6D9}"/>
              </a:ext>
            </a:extLst>
          </p:cNvPr>
          <p:cNvSpPr txBox="1"/>
          <p:nvPr/>
        </p:nvSpPr>
        <p:spPr>
          <a:xfrm>
            <a:off x="531026" y="834170"/>
            <a:ext cx="9449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</a:t>
            </a:r>
            <a:endParaRPr lang="x-non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8" y="1292859"/>
            <a:ext cx="9844088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82D44C2-A9AA-A44C-A108-3AA97928F6D9}"/>
              </a:ext>
            </a:extLst>
          </p:cNvPr>
          <p:cNvSpPr txBox="1"/>
          <p:nvPr/>
        </p:nvSpPr>
        <p:spPr>
          <a:xfrm>
            <a:off x="4309090" y="6231768"/>
            <a:ext cx="4123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 et al., ACP, 2020</a:t>
            </a:r>
            <a:endParaRPr lang="x-none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2288" y="4476260"/>
            <a:ext cx="9844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Sensitivity analysis for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9</a:t>
            </a:r>
            <a:r>
              <a:rPr lang="en-US" dirty="0"/>
              <a:t> profiles per month based on 1000 random samples for each </a:t>
            </a:r>
          </a:p>
          <a:p>
            <a:r>
              <a:rPr lang="en-US" dirty="0"/>
              <a:t>of the 15 vertical levels above western Europe. Black curves: vertical distribution of the true trends based on IAGOS.</a:t>
            </a:r>
          </a:p>
          <a:p>
            <a:endParaRPr lang="en-US" dirty="0"/>
          </a:p>
          <a:p>
            <a:r>
              <a:rPr lang="en-US" dirty="0"/>
              <a:t>“an optimal sample frequency of 14 profiles per month is required to calculate trends with the integrated fit method (and about 18 profiles a month when this method is not used)”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1837237" y="2777090"/>
            <a:ext cx="1347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 profile/month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4762" y="2777084"/>
            <a:ext cx="1417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5 profiles/month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26155" y="2777078"/>
            <a:ext cx="1417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9 profiles/month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24" name="Footer Placeholder 17">
            <a:extLst>
              <a:ext uri="{FF2B5EF4-FFF2-40B4-BE49-F238E27FC236}">
                <a16:creationId xmlns="" xmlns:a16="http://schemas.microsoft.com/office/drawing/2014/main" id="{FCB481D6-BD85-D244-9B79-860E8F9DB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3932" y="6578707"/>
            <a:ext cx="5672667" cy="365125"/>
          </a:xfrm>
        </p:spPr>
        <p:txBody>
          <a:bodyPr/>
          <a:lstStyle/>
          <a:p>
            <a:r>
              <a:rPr lang="en-GB" dirty="0"/>
              <a:t>HEGIFTOM: Introduction-RVM &amp; HS-</a:t>
            </a:r>
            <a:r>
              <a:rPr lang="en-GB" dirty="0" err="1"/>
              <a:t>Kick-OFF</a:t>
            </a:r>
            <a:r>
              <a:rPr lang="en-GB" dirty="0"/>
              <a:t> Meeting (25 March 2021)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223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DB93CDE-0F0D-3942-A384-330DA0E72E15}"/>
              </a:ext>
            </a:extLst>
          </p:cNvPr>
          <p:cNvGrpSpPr/>
          <p:nvPr/>
        </p:nvGrpSpPr>
        <p:grpSpPr>
          <a:xfrm>
            <a:off x="10269908" y="9990"/>
            <a:ext cx="1923393" cy="6848010"/>
            <a:chOff x="10269908" y="9990"/>
            <a:chExt cx="1923393" cy="6848010"/>
          </a:xfrm>
        </p:grpSpPr>
        <p:sp>
          <p:nvSpPr>
            <p:cNvPr id="3" name="Rechteck 7">
              <a:extLst>
                <a:ext uri="{FF2B5EF4-FFF2-40B4-BE49-F238E27FC236}">
                  <a16:creationId xmlns="" xmlns:a16="http://schemas.microsoft.com/office/drawing/2014/main" id="{4DFB090F-D62A-2E4C-AAAC-BA77D1EBBC57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4" name="Gruppieren 19">
              <a:extLst>
                <a:ext uri="{FF2B5EF4-FFF2-40B4-BE49-F238E27FC236}">
                  <a16:creationId xmlns="" xmlns:a16="http://schemas.microsoft.com/office/drawing/2014/main" id="{6A98064A-DD6B-CE45-8B4D-093A2C068F02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6" name="Gruppieren 9">
                <a:extLst>
                  <a:ext uri="{FF2B5EF4-FFF2-40B4-BE49-F238E27FC236}">
                    <a16:creationId xmlns="" xmlns:a16="http://schemas.microsoft.com/office/drawing/2014/main" id="{9C107B52-9ABD-7F4E-AABA-170FA9241AEE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0" name="Rechteck 8">
                  <a:extLst>
                    <a:ext uri="{FF2B5EF4-FFF2-40B4-BE49-F238E27FC236}">
                      <a16:creationId xmlns="" xmlns:a16="http://schemas.microsoft.com/office/drawing/2014/main" id="{3F7D3EB7-78AC-5B40-871E-E0558EEE74B4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1" name="Grafik 4">
                  <a:extLst>
                    <a:ext uri="{FF2B5EF4-FFF2-40B4-BE49-F238E27FC236}">
                      <a16:creationId xmlns="" xmlns:a16="http://schemas.microsoft.com/office/drawing/2014/main" id="{88EED1E8-6722-FF43-9C51-48111CC33D9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11">
                <a:extLst>
                  <a:ext uri="{FF2B5EF4-FFF2-40B4-BE49-F238E27FC236}">
                    <a16:creationId xmlns="" xmlns:a16="http://schemas.microsoft.com/office/drawing/2014/main" id="{0A33C640-45F9-F744-A46B-FAA53863143C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8" name="Textfeld 16">
                <a:extLst>
                  <a:ext uri="{FF2B5EF4-FFF2-40B4-BE49-F238E27FC236}">
                    <a16:creationId xmlns="" xmlns:a16="http://schemas.microsoft.com/office/drawing/2014/main" id="{F5766A27-017E-C549-A9C4-70A8F34CCAD5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9" name="Textfeld 17">
                <a:extLst>
                  <a:ext uri="{FF2B5EF4-FFF2-40B4-BE49-F238E27FC236}">
                    <a16:creationId xmlns="" xmlns:a16="http://schemas.microsoft.com/office/drawing/2014/main" id="{2342E71F-0908-934D-880E-9367084EAB1B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E6461CC-6C3B-C44F-A7DA-48F3E3D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5608280-E12B-CE40-AF60-E1F0C8E0ED5D}"/>
                </a:ext>
              </a:extLst>
            </p:cNvPr>
            <p:cNvSpPr txBox="1"/>
            <p:nvPr/>
          </p:nvSpPr>
          <p:spPr>
            <a:xfrm>
              <a:off x="10333988" y="2906836"/>
              <a:ext cx="17952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WG:</a:t>
              </a:r>
            </a:p>
            <a:p>
              <a:pPr algn="ctr"/>
              <a:r>
                <a:rPr lang="x-none" sz="2800" b="1" dirty="0">
                  <a:solidFill>
                    <a:srgbClr val="FFFF00"/>
                  </a:solidFill>
                </a:rPr>
                <a:t>HEGIFTOM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5968A58-B383-9841-B388-EE431395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9664"/>
            <a:ext cx="2743200" cy="365125"/>
          </a:xfrm>
        </p:spPr>
        <p:txBody>
          <a:bodyPr/>
          <a:lstStyle/>
          <a:p>
            <a:fld id="{AB3FFDDD-C8D6-1644-8242-A9D2811C47DC}" type="datetime1">
              <a:rPr lang="de-DE" smtClean="0"/>
              <a:t>25.03.2021</a:t>
            </a:fld>
            <a:endParaRPr lang="x-none" dirty="0"/>
          </a:p>
        </p:txBody>
      </p:sp>
      <p:sp>
        <p:nvSpPr>
          <p:cNvPr id="16" name="Slide Number Placeholder 14">
            <a:extLst>
              <a:ext uri="{FF2B5EF4-FFF2-40B4-BE49-F238E27FC236}">
                <a16:creationId xmlns="" xmlns:a16="http://schemas.microsoft.com/office/drawing/2014/main" id="{22899C12-FD28-C942-ACA8-11AB1B3D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</a:rPr>
              <a:t>9</a:t>
            </a:fld>
            <a:endParaRPr lang="x-none" sz="180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A509D725-6826-FE4D-8363-8D7D1C2AE152}"/>
              </a:ext>
            </a:extLst>
          </p:cNvPr>
          <p:cNvSpPr/>
          <p:nvPr/>
        </p:nvSpPr>
        <p:spPr>
          <a:xfrm>
            <a:off x="2117560" y="116041"/>
            <a:ext cx="7058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HEGIFTOM: External Consistency</a:t>
            </a:r>
            <a:endParaRPr lang="x-none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Google Shape;246;p25">
            <a:extLst>
              <a:ext uri="{FF2B5EF4-FFF2-40B4-BE49-F238E27FC236}">
                <a16:creationId xmlns="" xmlns:a16="http://schemas.microsoft.com/office/drawing/2014/main" id="{884A4C33-1DE4-264A-A1E2-A573BF88D448}"/>
              </a:ext>
            </a:extLst>
          </p:cNvPr>
          <p:cNvSpPr txBox="1">
            <a:spLocks/>
          </p:cNvSpPr>
          <p:nvPr/>
        </p:nvSpPr>
        <p:spPr>
          <a:xfrm>
            <a:off x="311700" y="6522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en-GB" dirty="0"/>
          </a:p>
        </p:txBody>
      </p:sp>
      <p:sp>
        <p:nvSpPr>
          <p:cNvPr id="21" name="Google Shape;225;p25">
            <a:extLst>
              <a:ext uri="{FF2B5EF4-FFF2-40B4-BE49-F238E27FC236}">
                <a16:creationId xmlns="" xmlns:a16="http://schemas.microsoft.com/office/drawing/2014/main" id="{D13EDCAE-2938-6E46-B79E-D92E7E2B0B9F}"/>
              </a:ext>
            </a:extLst>
          </p:cNvPr>
          <p:cNvSpPr txBox="1"/>
          <p:nvPr/>
        </p:nvSpPr>
        <p:spPr>
          <a:xfrm>
            <a:off x="385950" y="935919"/>
            <a:ext cx="9598878" cy="505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Consistency in the use of use of </a:t>
            </a:r>
            <a:r>
              <a:rPr lang="en-US" sz="2400" b="1" dirty="0" err="1">
                <a:solidFill>
                  <a:srgbClr val="002060"/>
                </a:solidFill>
              </a:rPr>
              <a:t>meteo</a:t>
            </a:r>
            <a:r>
              <a:rPr lang="en-US" sz="2400" b="1" dirty="0">
                <a:solidFill>
                  <a:srgbClr val="002060"/>
                </a:solidFill>
              </a:rPr>
              <a:t> data to convert instrument’s “natural” coordinates to common coordinates. How?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Common tropopause height definition! How?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Common boundary layer height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Common tropospheric ozone column extent vs. averaging kernels.</a:t>
            </a:r>
          </a:p>
          <a:p>
            <a:pPr marL="285750" indent="-285750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Vertical smoothing of ground-based measurements when compared to satellite retrievals.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Identical air masses (e.g. IAGOS vs. </a:t>
            </a:r>
            <a:r>
              <a:rPr lang="en-US" sz="2400" b="1" dirty="0" err="1">
                <a:solidFill>
                  <a:srgbClr val="002060"/>
                </a:solidFill>
              </a:rPr>
              <a:t>ozonesondes</a:t>
            </a:r>
            <a:r>
              <a:rPr lang="en-US" sz="2400" b="1" dirty="0">
                <a:solidFill>
                  <a:srgbClr val="002060"/>
                </a:solidFill>
              </a:rPr>
              <a:t>)?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2060"/>
              </a:solidFill>
            </a:endParaRPr>
          </a:p>
        </p:txBody>
      </p:sp>
      <p:sp>
        <p:nvSpPr>
          <p:cNvPr id="23" name="Footer Placeholder 17">
            <a:extLst>
              <a:ext uri="{FF2B5EF4-FFF2-40B4-BE49-F238E27FC236}">
                <a16:creationId xmlns="" xmlns:a16="http://schemas.microsoft.com/office/drawing/2014/main" id="{0AF27E4C-413F-684D-86E4-E1AED834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3932" y="6578707"/>
            <a:ext cx="5672667" cy="365125"/>
          </a:xfrm>
        </p:spPr>
        <p:txBody>
          <a:bodyPr/>
          <a:lstStyle/>
          <a:p>
            <a:r>
              <a:rPr lang="en-GB" dirty="0"/>
              <a:t>HEGIFTOM: Introduction-RVM &amp; HS-</a:t>
            </a:r>
            <a:r>
              <a:rPr lang="en-GB" dirty="0" err="1"/>
              <a:t>Kick-OFF</a:t>
            </a:r>
            <a:r>
              <a:rPr lang="en-GB" dirty="0"/>
              <a:t> Meeting (25 March 2021)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682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709</Words>
  <Application>Microsoft Office PowerPoint</Application>
  <PresentationFormat>Custom</PresentationFormat>
  <Paragraphs>156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 Smit</dc:creator>
  <cp:lastModifiedBy>Roeland Van Malderen</cp:lastModifiedBy>
  <cp:revision>59</cp:revision>
  <dcterms:created xsi:type="dcterms:W3CDTF">2020-11-23T20:03:52Z</dcterms:created>
  <dcterms:modified xsi:type="dcterms:W3CDTF">2021-03-25T13:21:52Z</dcterms:modified>
</cp:coreProperties>
</file>