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504" r:id="rId2"/>
    <p:sldId id="524" r:id="rId3"/>
    <p:sldId id="509" r:id="rId4"/>
    <p:sldId id="551" r:id="rId5"/>
    <p:sldId id="541" r:id="rId6"/>
    <p:sldId id="528" r:id="rId7"/>
    <p:sldId id="507" r:id="rId8"/>
    <p:sldId id="544" r:id="rId9"/>
    <p:sldId id="527" r:id="rId10"/>
    <p:sldId id="542" r:id="rId11"/>
    <p:sldId id="548" r:id="rId12"/>
    <p:sldId id="517" r:id="rId13"/>
    <p:sldId id="521" r:id="rId14"/>
    <p:sldId id="525" r:id="rId15"/>
    <p:sldId id="530" r:id="rId16"/>
    <p:sldId id="549" r:id="rId17"/>
    <p:sldId id="546" r:id="rId18"/>
    <p:sldId id="538" r:id="rId19"/>
    <p:sldId id="547" r:id="rId20"/>
    <p:sldId id="508" r:id="rId21"/>
    <p:sldId id="518" r:id="rId22"/>
    <p:sldId id="513" r:id="rId23"/>
    <p:sldId id="519" r:id="rId24"/>
    <p:sldId id="505" r:id="rId2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FF"/>
    <a:srgbClr val="F8DCFF"/>
    <a:srgbClr val="CDD7FF"/>
    <a:srgbClr val="B6C3E7"/>
    <a:srgbClr val="EAB8FF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9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208" y="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71667-FC9D-D04C-A21E-7DFEB507185E}" type="datetimeFigureOut">
              <a:rPr lang="x-none" smtClean="0"/>
              <a:t>11.04.21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A24EB-6E1F-4A42-97E4-E9D4BDC2CF6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639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x-none" dirty="0"/>
              <a:t>or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A24EB-6E1F-4A42-97E4-E9D4BDC2CF62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1077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A24EB-6E1F-4A42-97E4-E9D4BDC2CF62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7490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A24EB-6E1F-4A42-97E4-E9D4BDC2CF62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5950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A24EB-6E1F-4A42-97E4-E9D4BDC2CF62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5950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A24EB-6E1F-4A42-97E4-E9D4BDC2CF62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837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A24EB-6E1F-4A42-97E4-E9D4BDC2CF62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398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27BB-9540-7A49-9802-92EECB4F7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B626D-1B14-DE4F-9C69-8E774F6CF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76FA7-19EC-B942-96E3-CDD9F606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888B-98DB-A543-91C3-E001A02B28BD}" type="datetime1">
              <a:rPr lang="de-DE" smtClean="0"/>
              <a:t>11.04.21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66251-68D3-D84D-A04B-DC685DEB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8FB58-EF4C-7C4B-8745-4DBF6B32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509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704F9-E67D-E948-90B2-F7480916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4271F-81BB-2148-99B5-AE949BB39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F0691-0CDC-314D-8F20-CBBF5046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B070-B039-B348-8C43-ECDB63C20B95}" type="datetime1">
              <a:rPr lang="de-DE" smtClean="0"/>
              <a:t>11.04.21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B57F8-CE7D-4646-9A63-DB5B812E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251A0-16D9-EE4A-A530-3C981FC1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863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A10A78-0032-8048-B28F-078619A94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7AA0C-0C8B-2343-9181-7B89DC400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DC1A1-AA0B-164C-8445-C81694B97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4A6F-7ED1-804C-850D-F5A4ECE05516}" type="datetime1">
              <a:rPr lang="de-DE" smtClean="0"/>
              <a:t>11.04.21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5E8D1-535A-6846-B2A7-0EEB23FB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DB4EF-3E55-C24A-82C8-5C4267F1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441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BF577-1544-8D43-AA6D-BCD1BA41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31465-F357-354E-95E2-DDA6D5534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B6050-2A2C-4F40-A7DD-6B32323B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F8EE-9BE8-1440-A6DC-79DBB7D21490}" type="datetime1">
              <a:rPr lang="de-DE" smtClean="0"/>
              <a:t>11.04.21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184C2-702A-0E46-A309-693F6A07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9057F-F4E5-6E44-9780-D00F4AA9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631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D240A-8B95-9C45-9BFF-25CF158E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56760-7D5C-624A-A40F-521DD1411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E5FE6-8E8E-FC45-A738-D517E73C6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DD5C-AFB0-C742-8F54-C02EB9516445}" type="datetime1">
              <a:rPr lang="de-DE" smtClean="0"/>
              <a:t>11.04.21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B0A2F-CF10-1D42-B1B8-9F9425C6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539B2-7935-2E4B-94B9-08DC6F20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443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1EF8B-BC10-6649-8A75-98B7C4AF7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1B9DB-0044-BB45-84C3-75B9D6A38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913C7-456F-8A4F-8014-857F100A1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47D33-CCE2-3D41-9EF8-5E45D53A4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797-E71C-C041-AA26-07B0DC2A0785}" type="datetime1">
              <a:rPr lang="de-DE" smtClean="0"/>
              <a:t>11.04.21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6D345-D8F8-F544-930F-7AA6A4758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8E486-253E-5948-9E8F-424510B9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186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AFB66-CEEA-DB47-AA92-30AA5338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ACB75-A193-3F4F-B9B1-AE251FCD3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C8172-E5F1-9242-A3E9-5D312DEF5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A1F9D7-621D-5F4E-911B-5E9BF3F06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33FB4-8153-9C45-80A5-369433600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3586B1-E1C8-684E-8D46-1899715D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9C28-B020-FF4E-80E0-5AA4FDA370A2}" type="datetime1">
              <a:rPr lang="de-DE" smtClean="0"/>
              <a:t>11.04.21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691B61-E2C8-E44D-89A5-3A52F4AE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2EFB5C-2705-F64D-AE12-1A337533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516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13388-788B-AA44-97AD-641543F3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D14A44-5068-0941-954D-1DEEAC8C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5A51-4CE5-8E45-8826-26CA38711D59}" type="datetime1">
              <a:rPr lang="de-DE" smtClean="0"/>
              <a:t>11.04.21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6E139-DB3B-8049-BC95-556A4303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32B93-E85F-3C44-A88B-2C884D6B6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752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0CA723-53B0-4546-9D4F-8E516B8F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87A4-7669-1441-BECF-CEE8F9AD39BC}" type="datetime1">
              <a:rPr lang="de-DE" smtClean="0"/>
              <a:t>11.04.21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4E03D-45E7-E843-B44D-A04CEFCC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05AA3-F581-FD41-8499-4C2DFD68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609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4BFD9-3C7F-E64B-B83C-701E8254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94067-C079-E54D-85AD-25FE2C162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24D2A-D0D7-FB4A-84A1-ABBC185F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917D1-1807-C54A-9053-C2092E72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CF90-3046-B745-B4B3-FD1EEE0B221D}" type="datetime1">
              <a:rPr lang="de-DE" smtClean="0"/>
              <a:t>11.04.21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264A0-F35D-584D-B22E-01FD2B19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65E7D-2BCE-E442-A5A4-13A30C22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712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ABE48-01B6-C44E-9550-5A2A4D96D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82C79E-8EE4-3145-9BF5-73017CA47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8B79A-7394-0541-BD29-DC49769B2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3E939-96F6-BA4F-89B0-2908E6CB3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7A6B-DD30-EC4B-AC2C-04A8E74D0D63}" type="datetime1">
              <a:rPr lang="de-DE" smtClean="0"/>
              <a:t>11.04.21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DA0CF-DAF0-6F47-BE9A-5C3B968B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606AA-323E-DC47-ABC5-063ADB6F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495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ECD03D-19DF-A54C-BEFE-FCFB7FBAC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EE9F0-8B29-4548-B7DA-DC65923A7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D9D27-23E6-D849-B68A-D30A2CD79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A2782-44F9-004B-8946-ED2925061B77}" type="datetime1">
              <a:rPr lang="de-DE" smtClean="0"/>
              <a:t>11.04.21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DBEEF-212C-AE4B-9301-BBACDB8F5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AACE8-F203-EF46-BEF6-7E655A178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544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ropbox.com/s/801u38mfcs5tki5/HEGIFTOM_2021_klc.mp4?dl=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C2F938-3F66-AC4E-B12B-56B40109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52" y="6532812"/>
            <a:ext cx="2743200" cy="365125"/>
          </a:xfrm>
        </p:spPr>
        <p:txBody>
          <a:bodyPr/>
          <a:lstStyle/>
          <a:p>
            <a:fld id="{BD55732E-F674-3940-8133-CC54601448BB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11.04.21</a:t>
            </a:fld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195136" y="9990"/>
            <a:ext cx="2072940" cy="6848010"/>
            <a:chOff x="10195136" y="9990"/>
            <a:chExt cx="2072940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49343"/>
                <a:ext cx="952780" cy="296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Phase II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155939" cy="321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endParaRPr lang="de-DE" sz="2000" dirty="0">
                  <a:solidFill>
                    <a:srgbClr val="78BA2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195136" y="2906836"/>
              <a:ext cx="207294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HEGIFTOM</a:t>
              </a:r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4D1704-38A9-4848-8179-47EB8BF5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6377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x-non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CC0FBB-09B1-2A40-9646-DB4717417558}"/>
              </a:ext>
            </a:extLst>
          </p:cNvPr>
          <p:cNvSpPr/>
          <p:nvPr/>
        </p:nvSpPr>
        <p:spPr>
          <a:xfrm>
            <a:off x="-72022" y="159055"/>
            <a:ext cx="105936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TOAR-II Focus Working Group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HEGIFTOM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(2021-2023/2024) </a:t>
            </a: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/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armonization and </a:t>
            </a:r>
          </a:p>
          <a:p>
            <a:pPr lvl="8"/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 of </a:t>
            </a:r>
          </a:p>
          <a:p>
            <a:pPr lvl="8"/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round-based </a:t>
            </a:r>
          </a:p>
          <a:p>
            <a:pPr lvl="8"/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nstruments for </a:t>
            </a:r>
          </a:p>
          <a:p>
            <a:pPr lvl="8"/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 </a:t>
            </a:r>
          </a:p>
          <a:p>
            <a:pPr lvl="8"/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ropospheric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</a:t>
            </a:r>
          </a:p>
          <a:p>
            <a:pPr lvl="8"/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easurements</a:t>
            </a:r>
            <a:endParaRPr lang="en-GB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A42045-508E-B648-9731-92E9CC9DBB51}"/>
              </a:ext>
            </a:extLst>
          </p:cNvPr>
          <p:cNvSpPr/>
          <p:nvPr/>
        </p:nvSpPr>
        <p:spPr>
          <a:xfrm>
            <a:off x="7098360" y="2427050"/>
            <a:ext cx="5009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x-none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https://igacproject.org/hegiftom-focus-working-group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8D8C16-7F39-4642-8B7A-13E2BD88852F}"/>
              </a:ext>
            </a:extLst>
          </p:cNvPr>
          <p:cNvSpPr/>
          <p:nvPr/>
        </p:nvSpPr>
        <p:spPr>
          <a:xfrm>
            <a:off x="348793" y="5877026"/>
            <a:ext cx="9254067" cy="707886"/>
          </a:xfrm>
          <a:prstGeom prst="rect">
            <a:avLst/>
          </a:prstGeom>
          <a:solidFill>
            <a:srgbClr val="F8DCFF"/>
          </a:solidFill>
        </p:spPr>
        <p:txBody>
          <a:bodyPr wrap="square">
            <a:spAutoFit/>
          </a:bodyPr>
          <a:lstStyle/>
          <a:p>
            <a:pPr algn="ctr"/>
            <a:r>
              <a:rPr lang="x-none" sz="2000" i="1" dirty="0">
                <a:solidFill>
                  <a:srgbClr val="C00000"/>
                </a:solidFill>
              </a:rPr>
              <a:t>Relevant documents relevant for this meeting available at:</a:t>
            </a:r>
          </a:p>
          <a:p>
            <a:pPr algn="ctr"/>
            <a:r>
              <a:rPr lang="x-none" sz="2000" i="1" dirty="0">
                <a:solidFill>
                  <a:srgbClr val="C00000"/>
                </a:solidFill>
              </a:rPr>
              <a:t>https://drive.google.com/drive/folders/1UfDkBevHgssWDt8-M2vg47HrBNE9tNN0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737FE5-0908-8A4E-93AA-EC44ED08D6AC}"/>
              </a:ext>
            </a:extLst>
          </p:cNvPr>
          <p:cNvSpPr/>
          <p:nvPr/>
        </p:nvSpPr>
        <p:spPr>
          <a:xfrm>
            <a:off x="1004212" y="3334966"/>
            <a:ext cx="91886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54FF"/>
                </a:solidFill>
                <a:latin typeface="arial" panose="020B0604020202020204" pitchFamily="34" charset="0"/>
              </a:rPr>
              <a:t>Agenda Day#3: </a:t>
            </a:r>
          </a:p>
          <a:p>
            <a:pPr algn="ctr"/>
            <a:r>
              <a:rPr lang="x-none" sz="2000" b="1">
                <a:solidFill>
                  <a:srgbClr val="005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Consistency </a:t>
            </a:r>
            <a:r>
              <a:rPr lang="de-DE" sz="2000" b="1" dirty="0">
                <a:solidFill>
                  <a:srgbClr val="005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x-none" sz="2000" b="1">
                <a:solidFill>
                  <a:srgbClr val="005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of Data</a:t>
            </a:r>
            <a:endParaRPr lang="en-GB" sz="2000" b="1" dirty="0">
              <a:solidFill>
                <a:srgbClr val="0054FF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000" dirty="0">
                <a:solidFill>
                  <a:srgbClr val="0054FF"/>
                </a:solidFill>
                <a:latin typeface="arial" panose="020B0604020202020204" pitchFamily="34" charset="0"/>
              </a:rPr>
              <a:t>Exploitation of data (e.g. Trends) :Talk by Kai Lan Chang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000" dirty="0">
                <a:solidFill>
                  <a:srgbClr val="0054FF"/>
                </a:solidFill>
                <a:latin typeface="arial" panose="020B0604020202020204" pitchFamily="34" charset="0"/>
              </a:rPr>
              <a:t>Summary on Internal Consistency (incl. discussion)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000" dirty="0">
                <a:solidFill>
                  <a:srgbClr val="0054FF"/>
                </a:solidFill>
                <a:latin typeface="arial" panose="020B0604020202020204" pitchFamily="34" charset="0"/>
              </a:rPr>
              <a:t>Summary on External Consistency &amp; Representativeness (incl. discussion)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000" dirty="0">
                <a:solidFill>
                  <a:srgbClr val="0054FF"/>
                </a:solidFill>
                <a:latin typeface="arial" panose="020B0604020202020204" pitchFamily="34" charset="0"/>
              </a:rPr>
              <a:t>Outlook &amp; Final Discussion</a:t>
            </a:r>
          </a:p>
        </p:txBody>
      </p:sp>
      <p:sp>
        <p:nvSpPr>
          <p:cNvPr id="21" name="Footer Placeholder 16">
            <a:extLst>
              <a:ext uri="{FF2B5EF4-FFF2-40B4-BE49-F238E27FC236}">
                <a16:creationId xmlns:a16="http://schemas.microsoft.com/office/drawing/2014/main" id="{F9829C86-1199-DF47-B16A-2994F1E0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3708" y="6544632"/>
            <a:ext cx="5834857" cy="365125"/>
          </a:xfrm>
        </p:spPr>
        <p:txBody>
          <a:bodyPr/>
          <a:lstStyle/>
          <a:p>
            <a:r>
              <a:rPr lang="en-GB" dirty="0"/>
              <a:t>HEGIFTOM: Introduction-HS &amp; RVM-</a:t>
            </a:r>
            <a:r>
              <a:rPr lang="en-GB" dirty="0" err="1"/>
              <a:t>Kick-OFF</a:t>
            </a:r>
            <a:r>
              <a:rPr lang="en-GB" dirty="0"/>
              <a:t> Meeting Day#3 (29 March 2021)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0041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76855" y="10512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FB406984-812C-F34F-A8A7-72588E58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2885"/>
            <a:ext cx="2743200" cy="365125"/>
          </a:xfrm>
        </p:spPr>
        <p:txBody>
          <a:bodyPr/>
          <a:lstStyle/>
          <a:p>
            <a:fld id="{8F548158-A461-0D4B-8468-ED120F46A530}" type="datetime1">
              <a:rPr lang="de-DE" smtClean="0"/>
              <a:t>11.04.21</a:t>
            </a:fld>
            <a:endParaRPr lang="x-none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F3A07C4-4783-BB43-AA31-EFFB3E40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3705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600" b="1" smtClean="0">
                <a:solidFill>
                  <a:schemeClr val="bg1"/>
                </a:solidFill>
              </a:rPr>
              <a:t>10</a:t>
            </a:fld>
            <a:endParaRPr lang="x-none" sz="16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6D6175-4554-1D49-BC37-BE49C6F3C3F8}"/>
              </a:ext>
            </a:extLst>
          </p:cNvPr>
          <p:cNvSpPr/>
          <p:nvPr/>
        </p:nvSpPr>
        <p:spPr>
          <a:xfrm>
            <a:off x="181645" y="653904"/>
            <a:ext cx="992504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Ground-based vs. ground-based at Supersites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assignments done for FTIR vs.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Umkehr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FTIR vs. O3S, IAGOS vs. O3S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table (matrix) with number of sites for each cross-comparison between ground-based techniques and assignments (Who is doing what)?</a:t>
            </a:r>
            <a:endParaRPr lang="x-none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ground-based vs. ground-based or satellites: </a:t>
            </a:r>
          </a:p>
          <a:p>
            <a:pPr marL="800100" lvl="1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Obtain common O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-quantities and vertical coordinates: need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meteo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data, for all in TOAR-II, from the same reanalysis model (e.g. ECMWF or MERRA-2 or ??) for providing temperature and density fields plus e.g. tropopause height (TPH), PBL-height: </a:t>
            </a:r>
            <a:r>
              <a:rPr lang="en-US" sz="2000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TOAR-II to decide which model should deliver these data</a:t>
            </a:r>
          </a:p>
          <a:p>
            <a:pPr marL="800100" lvl="1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OCTAV-UTLS deliver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meteo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incl. TPH etc. (all based on MERRA-2)?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9D725-6826-FE4D-8363-8D7D1C2AE152}"/>
              </a:ext>
            </a:extLst>
          </p:cNvPr>
          <p:cNvSpPr/>
          <p:nvPr/>
        </p:nvSpPr>
        <p:spPr>
          <a:xfrm>
            <a:off x="2116617" y="69129"/>
            <a:ext cx="7058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HEGIFTOM: External Consistency</a:t>
            </a:r>
            <a:endParaRPr lang="x-none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ooter Placeholder 16">
            <a:extLst>
              <a:ext uri="{FF2B5EF4-FFF2-40B4-BE49-F238E27FC236}">
                <a16:creationId xmlns:a16="http://schemas.microsoft.com/office/drawing/2014/main" id="{D9832B41-BD89-1640-B2C3-9FFD93ED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3708" y="6544632"/>
            <a:ext cx="5834857" cy="365125"/>
          </a:xfrm>
        </p:spPr>
        <p:txBody>
          <a:bodyPr/>
          <a:lstStyle/>
          <a:p>
            <a:r>
              <a:rPr lang="en-GB" dirty="0"/>
              <a:t>HEGIFTOM: Introduction-HS &amp; RVM-</a:t>
            </a:r>
            <a:r>
              <a:rPr lang="en-GB" dirty="0" err="1"/>
              <a:t>Kick-OFF</a:t>
            </a:r>
            <a:r>
              <a:rPr lang="en-GB" dirty="0"/>
              <a:t> Meeting Day#3 (29 March 2021)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49993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195136" y="9990"/>
            <a:ext cx="2072940" cy="6848010"/>
            <a:chOff x="10195136" y="9990"/>
            <a:chExt cx="2072940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8" y="312048"/>
              <a:ext cx="1676822" cy="1579342"/>
              <a:chOff x="8700120" y="4080056"/>
              <a:chExt cx="1415475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389573">
                <a:off x="9162815" y="5020111"/>
                <a:ext cx="952780" cy="296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i="1" dirty="0">
                    <a:solidFill>
                      <a:srgbClr val="78BA2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Phase-II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195136" y="2906836"/>
              <a:ext cx="207294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7F5B3229-A78E-0F45-BB07-CAA63BDBD925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11.04.21</a:t>
            </a:fld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x-non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A639D2-357E-EE47-A159-8751EDAA18B7}"/>
              </a:ext>
            </a:extLst>
          </p:cNvPr>
          <p:cNvSpPr/>
          <p:nvPr/>
        </p:nvSpPr>
        <p:spPr>
          <a:xfrm>
            <a:off x="156550" y="167041"/>
            <a:ext cx="10110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Ground-based Free Tropospheric Ozone Measuring Platforms: </a:t>
            </a:r>
          </a:p>
          <a:p>
            <a:pPr algn="ctr"/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Consistency </a:t>
            </a:r>
            <a:endParaRPr lang="x-none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9F62D5E-D2F7-B04C-8060-853638FE6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471827"/>
              </p:ext>
            </p:extLst>
          </p:nvPr>
        </p:nvGraphicFramePr>
        <p:xfrm>
          <a:off x="163454" y="1128913"/>
          <a:ext cx="9952361" cy="4797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6191">
                  <a:extLst>
                    <a:ext uri="{9D8B030D-6E8A-4147-A177-3AD203B41FA5}">
                      <a16:colId xmlns:a16="http://schemas.microsoft.com/office/drawing/2014/main" val="731621246"/>
                    </a:ext>
                  </a:extLst>
                </a:gridCol>
                <a:gridCol w="1230279">
                  <a:extLst>
                    <a:ext uri="{9D8B030D-6E8A-4147-A177-3AD203B41FA5}">
                      <a16:colId xmlns:a16="http://schemas.microsoft.com/office/drawing/2014/main" val="528761250"/>
                    </a:ext>
                  </a:extLst>
                </a:gridCol>
                <a:gridCol w="2082469">
                  <a:extLst>
                    <a:ext uri="{9D8B030D-6E8A-4147-A177-3AD203B41FA5}">
                      <a16:colId xmlns:a16="http://schemas.microsoft.com/office/drawing/2014/main" val="3673913562"/>
                    </a:ext>
                  </a:extLst>
                </a:gridCol>
                <a:gridCol w="1812022">
                  <a:extLst>
                    <a:ext uri="{9D8B030D-6E8A-4147-A177-3AD203B41FA5}">
                      <a16:colId xmlns:a16="http://schemas.microsoft.com/office/drawing/2014/main" val="663685210"/>
                    </a:ext>
                  </a:extLst>
                </a:gridCol>
                <a:gridCol w="1451295">
                  <a:extLst>
                    <a:ext uri="{9D8B030D-6E8A-4147-A177-3AD203B41FA5}">
                      <a16:colId xmlns:a16="http://schemas.microsoft.com/office/drawing/2014/main" val="3237508139"/>
                    </a:ext>
                  </a:extLst>
                </a:gridCol>
                <a:gridCol w="1970105">
                  <a:extLst>
                    <a:ext uri="{9D8B030D-6E8A-4147-A177-3AD203B41FA5}">
                      <a16:colId xmlns:a16="http://schemas.microsoft.com/office/drawing/2014/main" val="1218928643"/>
                    </a:ext>
                  </a:extLst>
                </a:gridCol>
              </a:tblGrid>
              <a:tr h="191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Instrument/ Platform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Ozone-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sondes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MOZAIC/           IAGOS</a:t>
                      </a: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FTIR</a:t>
                      </a: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LIDAR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Umkehr</a:t>
                      </a:r>
                      <a:r>
                        <a:rPr lang="de-DE" sz="16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(Dobson &amp;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Brewer)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2681178436"/>
                  </a:ext>
                </a:extLst>
              </a:tr>
              <a:tr h="548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Ozone- sondes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 sites + trajectories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Blot, Smit,</a:t>
                      </a:r>
                      <a:r>
                        <a:rPr lang="en-US" sz="16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Van Malderen</a:t>
                      </a:r>
                      <a:endParaRPr lang="x-non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sites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Vigouroux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et al. 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sites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sites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3805437878"/>
                  </a:ext>
                </a:extLst>
              </a:tr>
              <a:tr h="548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MOZAIC/ IAGOS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sites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sites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sites</a:t>
                      </a:r>
                      <a:endParaRPr lang="x-none" sz="16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924265398"/>
                  </a:ext>
                </a:extLst>
              </a:tr>
              <a:tr h="548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FTIR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site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sites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Vigouroux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&amp; Irina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85312276"/>
                  </a:ext>
                </a:extLst>
              </a:tr>
              <a:tr h="548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Lidar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site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1219167982"/>
                  </a:ext>
                </a:extLst>
              </a:tr>
              <a:tr h="845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Umkehr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(Dobson &amp; Brewer)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620661"/>
                  </a:ext>
                </a:extLst>
              </a:tr>
              <a:tr h="240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MAX-DOAS</a:t>
                      </a:r>
                      <a:endParaRPr lang="x-none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3541534579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Pandora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421419677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A4EA221-F0D8-454D-BB70-AD565DD0BB35}"/>
              </a:ext>
            </a:extLst>
          </p:cNvPr>
          <p:cNvSpPr txBox="1"/>
          <p:nvPr/>
        </p:nvSpPr>
        <p:spPr>
          <a:xfrm>
            <a:off x="2422687" y="8407550"/>
            <a:ext cx="6140912" cy="1015663"/>
          </a:xfrm>
          <a:prstGeom prst="rect">
            <a:avLst/>
          </a:prstGeom>
          <a:solidFill>
            <a:srgbClr val="CDD7FF"/>
          </a:solidFill>
        </p:spPr>
        <p:txBody>
          <a:bodyPr wrap="none" rtlCol="0">
            <a:spAutoFit/>
          </a:bodyPr>
          <a:lstStyle/>
          <a:p>
            <a:r>
              <a:rPr lang="x-none" sz="2000" b="1" dirty="0">
                <a:solidFill>
                  <a:srgbClr val="002060"/>
                </a:solidFill>
              </a:rPr>
              <a:t>Data availability: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000">
                <a:solidFill>
                  <a:srgbClr val="002060"/>
                </a:solidFill>
              </a:rPr>
              <a:t>Individual </a:t>
            </a:r>
            <a:r>
              <a:rPr lang="x-none" sz="2000" dirty="0">
                <a:solidFill>
                  <a:srgbClr val="002060"/>
                </a:solidFill>
              </a:rPr>
              <a:t>platforms in their own data base(s)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002060"/>
                </a:solidFill>
              </a:rPr>
              <a:t>Harmonised (gridded) data products to be determined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CD395CC-B8F8-D147-B882-303145BF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3708" y="6544632"/>
            <a:ext cx="5834857" cy="365125"/>
          </a:xfrm>
        </p:spPr>
        <p:txBody>
          <a:bodyPr/>
          <a:lstStyle/>
          <a:p>
            <a:r>
              <a:rPr lang="en-GB" dirty="0"/>
              <a:t>HEGIFTOM: Introduction-HS &amp; RVM-</a:t>
            </a:r>
            <a:r>
              <a:rPr lang="en-GB" dirty="0" err="1"/>
              <a:t>Kick-OFF</a:t>
            </a:r>
            <a:r>
              <a:rPr lang="en-GB" dirty="0"/>
              <a:t> Meeting Day#3 (29 March 2021)</a:t>
            </a:r>
            <a:endParaRPr lang="x-non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119E49-922B-2440-B9EA-AFD21B32ADA6}"/>
              </a:ext>
            </a:extLst>
          </p:cNvPr>
          <p:cNvSpPr/>
          <p:nvPr/>
        </p:nvSpPr>
        <p:spPr>
          <a:xfrm>
            <a:off x="1561355" y="5365373"/>
            <a:ext cx="8551174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dirty="0"/>
              <a:t>Development of a tropospheric data product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3D3F3D-FCF0-E94C-97FA-D546D44D0A4F}"/>
              </a:ext>
            </a:extLst>
          </p:cNvPr>
          <p:cNvSpPr/>
          <p:nvPr/>
        </p:nvSpPr>
        <p:spPr>
          <a:xfrm>
            <a:off x="1564640" y="5641432"/>
            <a:ext cx="8551175" cy="274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dirty="0"/>
              <a:t>Development of a tropospheric data product</a:t>
            </a:r>
          </a:p>
        </p:txBody>
      </p:sp>
    </p:spTree>
    <p:extLst>
      <p:ext uri="{BB962C8B-B14F-4D97-AF65-F5344CB8AC3E}">
        <p14:creationId xmlns:p14="http://schemas.microsoft.com/office/powerpoint/2010/main" val="168240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9664"/>
            <a:ext cx="2743200" cy="365125"/>
          </a:xfrm>
        </p:spPr>
        <p:txBody>
          <a:bodyPr/>
          <a:lstStyle/>
          <a:p>
            <a:fld id="{AB3FFDDD-C8D6-1644-8242-A9D2811C47DC}" type="datetime1">
              <a:rPr lang="de-DE" smtClean="0"/>
              <a:t>11.04.21</a:t>
            </a:fld>
            <a:endParaRPr lang="x-none" dirty="0"/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12</a:t>
            </a:fld>
            <a:endParaRPr lang="x-none" sz="1800">
              <a:solidFill>
                <a:schemeClr val="bg1"/>
              </a:solidFill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A54DA309-725E-FD4A-B348-E98C34A6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0392" y="6544632"/>
            <a:ext cx="5689600" cy="365125"/>
          </a:xfrm>
        </p:spPr>
        <p:txBody>
          <a:bodyPr/>
          <a:lstStyle/>
          <a:p>
            <a:r>
              <a:rPr lang="en-GB" dirty="0"/>
              <a:t>HEGIFTOM: Introduction-HS &amp; RVM-</a:t>
            </a:r>
            <a:r>
              <a:rPr lang="en-GB" dirty="0" err="1"/>
              <a:t>Kick-OFF</a:t>
            </a:r>
            <a:r>
              <a:rPr lang="en-GB" dirty="0"/>
              <a:t> Meeting (22 March 2021)</a:t>
            </a:r>
            <a:endParaRPr lang="x-none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51B6BC68-850B-0440-A16C-BAF4109FD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3"/>
          <a:stretch/>
        </p:blipFill>
        <p:spPr bwMode="auto">
          <a:xfrm>
            <a:off x="-1" y="947513"/>
            <a:ext cx="4358025" cy="460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feld 97">
            <a:extLst>
              <a:ext uri="{FF2B5EF4-FFF2-40B4-BE49-F238E27FC236}">
                <a16:creationId xmlns:a16="http://schemas.microsoft.com/office/drawing/2014/main" id="{0DD8C56A-60AB-C74D-A2C0-9AFE23705125}"/>
              </a:ext>
            </a:extLst>
          </p:cNvPr>
          <p:cNvSpPr txBox="1"/>
          <p:nvPr/>
        </p:nvSpPr>
        <p:spPr>
          <a:xfrm>
            <a:off x="5465612" y="1753797"/>
            <a:ext cx="4956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Stratosphere</a:t>
            </a:r>
            <a:r>
              <a:rPr lang="de-DE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ozone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Textfeld 99">
            <a:extLst>
              <a:ext uri="{FF2B5EF4-FFF2-40B4-BE49-F238E27FC236}">
                <a16:creationId xmlns:a16="http://schemas.microsoft.com/office/drawing/2014/main" id="{7F6404EA-3229-6149-97D5-6C1365FFE9FE}"/>
              </a:ext>
            </a:extLst>
          </p:cNvPr>
          <p:cNvSpPr txBox="1"/>
          <p:nvPr/>
        </p:nvSpPr>
        <p:spPr>
          <a:xfrm>
            <a:off x="5426735" y="3457671"/>
            <a:ext cx="5015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de-DE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Troposphere</a:t>
            </a:r>
            <a:r>
              <a:rPr lang="de-DE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de-DE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Startosphere</a:t>
            </a:r>
            <a:endParaRPr lang="de-DE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ozone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de-DE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100">
            <a:extLst>
              <a:ext uri="{FF2B5EF4-FFF2-40B4-BE49-F238E27FC236}">
                <a16:creationId xmlns:a16="http://schemas.microsoft.com/office/drawing/2014/main" id="{99CC186A-B51E-5D49-BC0B-911249A0A0AA}"/>
              </a:ext>
            </a:extLst>
          </p:cNvPr>
          <p:cNvSpPr txBox="1"/>
          <p:nvPr/>
        </p:nvSpPr>
        <p:spPr>
          <a:xfrm>
            <a:off x="5426735" y="4196709"/>
            <a:ext cx="507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de-DE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</a:t>
            </a:r>
            <a:r>
              <a:rPr lang="de-DE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Troposphere</a:t>
            </a:r>
            <a:r>
              <a:rPr lang="de-DE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LT/MT: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Regional: Fast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slowert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ozone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de-DE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102">
            <a:extLst>
              <a:ext uri="{FF2B5EF4-FFF2-40B4-BE49-F238E27FC236}">
                <a16:creationId xmlns:a16="http://schemas.microsoft.com/office/drawing/2014/main" id="{AC98C2D7-C000-E74C-9CAB-E977F0DFBEFD}"/>
              </a:ext>
            </a:extLst>
          </p:cNvPr>
          <p:cNvSpPr txBox="1"/>
          <p:nvPr/>
        </p:nvSpPr>
        <p:spPr>
          <a:xfrm>
            <a:off x="5426735" y="4889455"/>
            <a:ext cx="506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r>
              <a:rPr lang="de-DE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Surface (PBL):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Fast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ozone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de-DE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0C4DE0EA-EEAF-CA4B-BCF7-1FADBAB1F191}"/>
              </a:ext>
            </a:extLst>
          </p:cNvPr>
          <p:cNvSpPr/>
          <p:nvPr/>
        </p:nvSpPr>
        <p:spPr>
          <a:xfrm>
            <a:off x="4182747" y="1699220"/>
            <a:ext cx="1179910" cy="3892242"/>
          </a:xfrm>
          <a:prstGeom prst="downArrow">
            <a:avLst/>
          </a:prstGeom>
          <a:solidFill>
            <a:srgbClr val="F8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BA33DC-D94F-CE40-A41E-0423BEF99DEB}"/>
              </a:ext>
            </a:extLst>
          </p:cNvPr>
          <p:cNvSpPr txBox="1"/>
          <p:nvPr/>
        </p:nvSpPr>
        <p:spPr>
          <a:xfrm>
            <a:off x="975360" y="31548"/>
            <a:ext cx="8601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Representativeness of Ozone Data in Time and Space: </a:t>
            </a:r>
          </a:p>
          <a:p>
            <a:pPr algn="ctr"/>
            <a:r>
              <a:rPr lang="x-none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Ozone Chemistry versus Transport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A13441-54C4-7D49-8E9E-BC31D6EB7AF0}"/>
              </a:ext>
            </a:extLst>
          </p:cNvPr>
          <p:cNvSpPr txBox="1"/>
          <p:nvPr/>
        </p:nvSpPr>
        <p:spPr>
          <a:xfrm>
            <a:off x="5097450" y="3080070"/>
            <a:ext cx="144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>
                <a:solidFill>
                  <a:srgbClr val="FF0000"/>
                </a:solidFill>
              </a:rPr>
              <a:t>Slow (weeks)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B876A65-082A-0145-B904-43227273AF09}"/>
              </a:ext>
            </a:extLst>
          </p:cNvPr>
          <p:cNvSpPr txBox="1"/>
          <p:nvPr/>
        </p:nvSpPr>
        <p:spPr>
          <a:xfrm>
            <a:off x="4154182" y="5552325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>
                <a:solidFill>
                  <a:srgbClr val="FF0000"/>
                </a:solidFill>
              </a:rPr>
              <a:t>Fast (hours)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B6F8C9-00AD-CD4E-817E-9B3DD32B160B}"/>
              </a:ext>
            </a:extLst>
          </p:cNvPr>
          <p:cNvSpPr txBox="1"/>
          <p:nvPr/>
        </p:nvSpPr>
        <p:spPr>
          <a:xfrm rot="16200000">
            <a:off x="2977137" y="3342072"/>
            <a:ext cx="3576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b="1" dirty="0">
                <a:solidFill>
                  <a:srgbClr val="FF0000"/>
                </a:solidFill>
              </a:rPr>
              <a:t>Time Scale of Ozone Chemistry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D795D17-679F-0F48-93E5-8DD6210ABFF7}"/>
              </a:ext>
            </a:extLst>
          </p:cNvPr>
          <p:cNvSpPr/>
          <p:nvPr/>
        </p:nvSpPr>
        <p:spPr>
          <a:xfrm>
            <a:off x="0" y="5881293"/>
            <a:ext cx="10269907" cy="1015663"/>
          </a:xfrm>
          <a:prstGeom prst="rect">
            <a:avLst/>
          </a:prstGeom>
          <a:solidFill>
            <a:srgbClr val="F8DCFF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i="1" dirty="0" err="1">
                <a:solidFill>
                  <a:srgbClr val="C00000"/>
                </a:solidFill>
              </a:rPr>
              <a:t>Representativeness</a:t>
            </a:r>
            <a:r>
              <a:rPr lang="de-DE" sz="2000" i="1" dirty="0">
                <a:solidFill>
                  <a:srgbClr val="C00000"/>
                </a:solidFill>
              </a:rPr>
              <a:t> </a:t>
            </a:r>
            <a:r>
              <a:rPr lang="de-DE" sz="2000" i="1" dirty="0" err="1">
                <a:solidFill>
                  <a:srgbClr val="C00000"/>
                </a:solidFill>
              </a:rPr>
              <a:t>Ground</a:t>
            </a:r>
            <a:r>
              <a:rPr lang="de-DE" sz="2000" i="1" dirty="0">
                <a:solidFill>
                  <a:srgbClr val="C00000"/>
                </a:solidFill>
              </a:rPr>
              <a:t> </a:t>
            </a:r>
            <a:r>
              <a:rPr lang="de-DE" sz="2000" i="1" dirty="0" err="1">
                <a:solidFill>
                  <a:srgbClr val="C00000"/>
                </a:solidFill>
              </a:rPr>
              <a:t>Based</a:t>
            </a:r>
            <a:r>
              <a:rPr lang="de-DE" sz="2000" i="1" dirty="0">
                <a:solidFill>
                  <a:srgbClr val="C00000"/>
                </a:solidFill>
              </a:rPr>
              <a:t> O3 </a:t>
            </a:r>
            <a:r>
              <a:rPr lang="de-DE" sz="2000" i="1" dirty="0" err="1">
                <a:solidFill>
                  <a:srgbClr val="C00000"/>
                </a:solidFill>
              </a:rPr>
              <a:t>Observations</a:t>
            </a:r>
            <a:r>
              <a:rPr lang="de-DE" sz="2000" i="1" dirty="0">
                <a:solidFill>
                  <a:srgbClr val="C00000"/>
                </a:solidFill>
              </a:rPr>
              <a:t>: </a:t>
            </a:r>
          </a:p>
          <a:p>
            <a:pPr algn="ctr"/>
            <a:r>
              <a:rPr lang="de-DE" sz="2000" i="1" dirty="0">
                <a:solidFill>
                  <a:srgbClr val="C00000"/>
                </a:solidFill>
              </a:rPr>
              <a:t>Chemical </a:t>
            </a:r>
            <a:r>
              <a:rPr lang="de-DE" sz="2000" i="1" dirty="0" err="1">
                <a:solidFill>
                  <a:srgbClr val="C00000"/>
                </a:solidFill>
              </a:rPr>
              <a:t>Reanalysis</a:t>
            </a:r>
            <a:r>
              <a:rPr lang="de-DE" sz="2000" i="1" dirty="0">
                <a:solidFill>
                  <a:srgbClr val="C00000"/>
                </a:solidFill>
              </a:rPr>
              <a:t> </a:t>
            </a:r>
            <a:r>
              <a:rPr lang="de-DE" sz="2000" i="1" dirty="0" err="1">
                <a:solidFill>
                  <a:srgbClr val="C00000"/>
                </a:solidFill>
              </a:rPr>
              <a:t>or</a:t>
            </a:r>
            <a:r>
              <a:rPr lang="de-DE" sz="2000" i="1" dirty="0">
                <a:solidFill>
                  <a:srgbClr val="C00000"/>
                </a:solidFill>
              </a:rPr>
              <a:t> </a:t>
            </a:r>
            <a:r>
              <a:rPr lang="de-DE" sz="2000" i="1" dirty="0" err="1">
                <a:solidFill>
                  <a:srgbClr val="C00000"/>
                </a:solidFill>
              </a:rPr>
              <a:t>CTM‘s</a:t>
            </a:r>
            <a:r>
              <a:rPr lang="de-DE" sz="2000" i="1" dirty="0">
                <a:solidFill>
                  <a:srgbClr val="C00000"/>
                </a:solidFill>
              </a:rPr>
              <a:t> </a:t>
            </a:r>
            <a:r>
              <a:rPr lang="de-DE" sz="2000" i="1" dirty="0" err="1">
                <a:solidFill>
                  <a:srgbClr val="C00000"/>
                </a:solidFill>
              </a:rPr>
              <a:t>could</a:t>
            </a:r>
            <a:r>
              <a:rPr lang="de-DE" sz="2000" i="1" dirty="0">
                <a:solidFill>
                  <a:srgbClr val="C00000"/>
                </a:solidFill>
              </a:rPr>
              <a:t> </a:t>
            </a:r>
            <a:r>
              <a:rPr lang="de-DE" sz="2000" i="1" dirty="0" err="1">
                <a:solidFill>
                  <a:srgbClr val="C00000"/>
                </a:solidFill>
              </a:rPr>
              <a:t>help</a:t>
            </a:r>
            <a:r>
              <a:rPr lang="de-DE" sz="2000" i="1" dirty="0">
                <a:solidFill>
                  <a:srgbClr val="C00000"/>
                </a:solidFill>
              </a:rPr>
              <a:t> </a:t>
            </a:r>
            <a:r>
              <a:rPr lang="de-DE" sz="2000" i="1" dirty="0" err="1">
                <a:solidFill>
                  <a:srgbClr val="C00000"/>
                </a:solidFill>
              </a:rPr>
              <a:t>to</a:t>
            </a:r>
            <a:r>
              <a:rPr lang="de-DE" sz="2000" i="1" dirty="0">
                <a:solidFill>
                  <a:srgbClr val="C00000"/>
                </a:solidFill>
              </a:rPr>
              <a:t> </a:t>
            </a:r>
            <a:r>
              <a:rPr lang="de-DE" sz="2000" i="1" dirty="0" err="1">
                <a:solidFill>
                  <a:srgbClr val="C00000"/>
                </a:solidFill>
              </a:rPr>
              <a:t>deliver</a:t>
            </a:r>
            <a:r>
              <a:rPr lang="de-DE" sz="2000" i="1" dirty="0">
                <a:solidFill>
                  <a:srgbClr val="C00000"/>
                </a:solidFill>
              </a:rPr>
              <a:t> </a:t>
            </a:r>
            <a:r>
              <a:rPr lang="de-DE" sz="2000" i="1" dirty="0" err="1">
                <a:solidFill>
                  <a:srgbClr val="C00000"/>
                </a:solidFill>
              </a:rPr>
              <a:t>the</a:t>
            </a:r>
            <a:r>
              <a:rPr lang="de-DE" sz="2000" i="1" dirty="0">
                <a:solidFill>
                  <a:srgbClr val="C00000"/>
                </a:solidFill>
              </a:rPr>
              <a:t> </a:t>
            </a:r>
            <a:r>
              <a:rPr lang="de-DE" sz="2000" i="1" dirty="0" err="1">
                <a:solidFill>
                  <a:srgbClr val="C00000"/>
                </a:solidFill>
              </a:rPr>
              <a:t>typical</a:t>
            </a:r>
            <a:r>
              <a:rPr lang="de-DE" sz="2000" i="1" dirty="0">
                <a:solidFill>
                  <a:srgbClr val="C00000"/>
                </a:solidFill>
              </a:rPr>
              <a:t> time </a:t>
            </a:r>
            <a:r>
              <a:rPr lang="de-DE" sz="2000" i="1" dirty="0" err="1">
                <a:solidFill>
                  <a:srgbClr val="C00000"/>
                </a:solidFill>
              </a:rPr>
              <a:t>scales</a:t>
            </a:r>
            <a:r>
              <a:rPr lang="de-DE" sz="2000" i="1" dirty="0">
                <a:solidFill>
                  <a:srgbClr val="C00000"/>
                </a:solidFill>
              </a:rPr>
              <a:t> </a:t>
            </a:r>
            <a:r>
              <a:rPr lang="de-DE" sz="2000" i="1" dirty="0" err="1">
                <a:solidFill>
                  <a:srgbClr val="C00000"/>
                </a:solidFill>
              </a:rPr>
              <a:t>of</a:t>
            </a:r>
            <a:r>
              <a:rPr lang="de-DE" sz="2000" i="1" dirty="0">
                <a:solidFill>
                  <a:srgbClr val="C00000"/>
                </a:solidFill>
              </a:rPr>
              <a:t> </a:t>
            </a:r>
            <a:r>
              <a:rPr lang="de-DE" sz="2000" i="1" dirty="0" err="1">
                <a:solidFill>
                  <a:srgbClr val="C00000"/>
                </a:solidFill>
              </a:rPr>
              <a:t>ozone</a:t>
            </a:r>
            <a:r>
              <a:rPr lang="de-DE" sz="2000" i="1" dirty="0">
                <a:solidFill>
                  <a:srgbClr val="C00000"/>
                </a:solidFill>
              </a:rPr>
              <a:t> </a:t>
            </a:r>
            <a:r>
              <a:rPr lang="de-DE" sz="2000" i="1" dirty="0" err="1">
                <a:solidFill>
                  <a:srgbClr val="C00000"/>
                </a:solidFill>
              </a:rPr>
              <a:t>as</a:t>
            </a:r>
            <a:r>
              <a:rPr lang="de-DE" sz="2000" i="1" dirty="0">
                <a:solidFill>
                  <a:srgbClr val="C00000"/>
                </a:solidFill>
              </a:rPr>
              <a:t> a </a:t>
            </a:r>
            <a:r>
              <a:rPr lang="de-DE" sz="2000" i="1" dirty="0" err="1">
                <a:solidFill>
                  <a:srgbClr val="C00000"/>
                </a:solidFill>
              </a:rPr>
              <a:t>function</a:t>
            </a:r>
            <a:r>
              <a:rPr lang="de-DE" sz="2000" i="1" dirty="0">
                <a:solidFill>
                  <a:srgbClr val="C00000"/>
                </a:solidFill>
              </a:rPr>
              <a:t> </a:t>
            </a:r>
            <a:r>
              <a:rPr lang="de-DE" sz="2000" i="1" dirty="0" err="1">
                <a:solidFill>
                  <a:srgbClr val="C00000"/>
                </a:solidFill>
              </a:rPr>
              <a:t>of</a:t>
            </a:r>
            <a:r>
              <a:rPr lang="de-DE" sz="2000" i="1" dirty="0">
                <a:solidFill>
                  <a:srgbClr val="C00000"/>
                </a:solidFill>
              </a:rPr>
              <a:t> </a:t>
            </a:r>
            <a:r>
              <a:rPr lang="de-DE" sz="2000" i="1" dirty="0" err="1">
                <a:solidFill>
                  <a:srgbClr val="C00000"/>
                </a:solidFill>
              </a:rPr>
              <a:t>altitude</a:t>
            </a:r>
            <a:r>
              <a:rPr lang="de-DE" sz="2000" i="1" dirty="0">
                <a:solidFill>
                  <a:srgbClr val="C00000"/>
                </a:solidFill>
              </a:rPr>
              <a:t>, </a:t>
            </a:r>
            <a:r>
              <a:rPr lang="de-DE" sz="2000" i="1" dirty="0" err="1">
                <a:solidFill>
                  <a:srgbClr val="C00000"/>
                </a:solidFill>
              </a:rPr>
              <a:t>geographical</a:t>
            </a:r>
            <a:r>
              <a:rPr lang="de-DE" sz="2000" i="1" dirty="0">
                <a:solidFill>
                  <a:srgbClr val="C00000"/>
                </a:solidFill>
              </a:rPr>
              <a:t> </a:t>
            </a:r>
            <a:r>
              <a:rPr lang="de-DE" sz="2000" i="1" dirty="0" err="1">
                <a:solidFill>
                  <a:srgbClr val="C00000"/>
                </a:solidFill>
              </a:rPr>
              <a:t>location</a:t>
            </a:r>
            <a:r>
              <a:rPr lang="de-DE" sz="2000" i="1" dirty="0">
                <a:solidFill>
                  <a:srgbClr val="C00000"/>
                </a:solidFill>
              </a:rPr>
              <a:t> </a:t>
            </a:r>
            <a:r>
              <a:rPr lang="de-DE" sz="2000" i="1" dirty="0" err="1">
                <a:solidFill>
                  <a:srgbClr val="C00000"/>
                </a:solidFill>
              </a:rPr>
              <a:t>and</a:t>
            </a:r>
            <a:r>
              <a:rPr lang="de-DE" sz="2000" i="1" dirty="0">
                <a:solidFill>
                  <a:srgbClr val="C00000"/>
                </a:solidFill>
              </a:rPr>
              <a:t> time </a:t>
            </a:r>
            <a:r>
              <a:rPr lang="de-DE" sz="2000" i="1" dirty="0" err="1">
                <a:solidFill>
                  <a:srgbClr val="C00000"/>
                </a:solidFill>
              </a:rPr>
              <a:t>of</a:t>
            </a:r>
            <a:r>
              <a:rPr lang="de-DE" sz="2000" i="1" dirty="0">
                <a:solidFill>
                  <a:srgbClr val="C00000"/>
                </a:solidFill>
              </a:rPr>
              <a:t> </a:t>
            </a:r>
            <a:r>
              <a:rPr lang="de-DE" sz="2000" i="1" dirty="0" err="1">
                <a:solidFill>
                  <a:srgbClr val="C00000"/>
                </a:solidFill>
              </a:rPr>
              <a:t>the</a:t>
            </a:r>
            <a:r>
              <a:rPr lang="de-DE" sz="2000" i="1" dirty="0">
                <a:solidFill>
                  <a:srgbClr val="C00000"/>
                </a:solidFill>
              </a:rPr>
              <a:t> </a:t>
            </a:r>
            <a:r>
              <a:rPr lang="de-DE" sz="2000" i="1" dirty="0" err="1">
                <a:solidFill>
                  <a:srgbClr val="C00000"/>
                </a:solidFill>
              </a:rPr>
              <a:t>season</a:t>
            </a:r>
            <a:r>
              <a:rPr lang="de-DE" sz="2000" i="1" dirty="0">
                <a:solidFill>
                  <a:srgbClr val="C00000"/>
                </a:solidFill>
              </a:rPr>
              <a:t>!!!  </a:t>
            </a:r>
            <a:endParaRPr lang="x-none" sz="2000" i="1" dirty="0">
              <a:solidFill>
                <a:srgbClr val="C0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753CCF-A1CB-D747-A8BE-CC8EB7FFFABD}"/>
              </a:ext>
            </a:extLst>
          </p:cNvPr>
          <p:cNvSpPr txBox="1"/>
          <p:nvPr/>
        </p:nvSpPr>
        <p:spPr>
          <a:xfrm>
            <a:off x="4468656" y="1302600"/>
            <a:ext cx="407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>
                <a:solidFill>
                  <a:srgbClr val="FF0000"/>
                </a:solidFill>
              </a:rPr>
              <a:t>Very Slow (months): Quasi Steady State: </a:t>
            </a:r>
          </a:p>
        </p:txBody>
      </p:sp>
    </p:spTree>
    <p:extLst>
      <p:ext uri="{BB962C8B-B14F-4D97-AF65-F5344CB8AC3E}">
        <p14:creationId xmlns:p14="http://schemas.microsoft.com/office/powerpoint/2010/main" val="1066743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76855" y="10512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FB406984-812C-F34F-A8A7-72588E58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2885"/>
            <a:ext cx="2743200" cy="365125"/>
          </a:xfrm>
        </p:spPr>
        <p:txBody>
          <a:bodyPr/>
          <a:lstStyle/>
          <a:p>
            <a:fld id="{8F548158-A461-0D4B-8468-ED120F46A530}" type="datetime1">
              <a:rPr lang="de-DE" smtClean="0"/>
              <a:t>11.04.21</a:t>
            </a:fld>
            <a:endParaRPr lang="x-none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F3A07C4-4783-BB43-AA31-EFFB3E40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3705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600" b="1" smtClean="0">
                <a:solidFill>
                  <a:schemeClr val="bg1"/>
                </a:solidFill>
              </a:rPr>
              <a:t>13</a:t>
            </a:fld>
            <a:endParaRPr lang="x-none" sz="16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6D6175-4554-1D49-BC37-BE49C6F3C3F8}"/>
              </a:ext>
            </a:extLst>
          </p:cNvPr>
          <p:cNvSpPr/>
          <p:nvPr/>
        </p:nvSpPr>
        <p:spPr>
          <a:xfrm>
            <a:off x="319565" y="779990"/>
            <a:ext cx="9734242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Ground-based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sites need satellite/model output to study this!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Workplan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chemical reanalysis modelling group is covering this to large extent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collaboration!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How representative (vertical/horizontal/temporal) are the tropospheric ozone measurements we are performing at our site/in our network?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question of large interest to ground-based data provider at well!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Typical correlation lengths of tropospheric ozone? References?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Assignments?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9D725-6826-FE4D-8363-8D7D1C2AE152}"/>
              </a:ext>
            </a:extLst>
          </p:cNvPr>
          <p:cNvSpPr/>
          <p:nvPr/>
        </p:nvSpPr>
        <p:spPr>
          <a:xfrm>
            <a:off x="2117560" y="116041"/>
            <a:ext cx="7058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HEGIFTOM: Representativeness</a:t>
            </a:r>
            <a:endParaRPr lang="x-none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05E8269F-1075-7548-B16E-122AEAE3F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3931" y="6569393"/>
            <a:ext cx="4927600" cy="365125"/>
          </a:xfrm>
        </p:spPr>
        <p:txBody>
          <a:bodyPr/>
          <a:lstStyle/>
          <a:p>
            <a:r>
              <a:rPr lang="en-GB" dirty="0"/>
              <a:t>HEGIFTOM: Introduction-HS &amp; RVM-</a:t>
            </a:r>
            <a:r>
              <a:rPr lang="en-GB" dirty="0" err="1"/>
              <a:t>Kick-OFF</a:t>
            </a:r>
            <a:r>
              <a:rPr lang="en-GB" dirty="0"/>
              <a:t> Meeting (22 March 2021)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24910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56" y="6516770"/>
            <a:ext cx="2743200" cy="365125"/>
          </a:xfrm>
        </p:spPr>
        <p:txBody>
          <a:bodyPr/>
          <a:lstStyle/>
          <a:p>
            <a:fld id="{FE0722F5-7531-4F4A-952C-F976F67E5DB8}" type="datetime1">
              <a:rPr lang="de-DE" smtClean="0"/>
              <a:t>11.04.21</a:t>
            </a:fld>
            <a:endParaRPr lang="x-none"/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14</a:t>
            </a:fld>
            <a:endParaRPr lang="x-none" sz="1800">
              <a:solidFill>
                <a:schemeClr val="bg1"/>
              </a:solidFill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02A13E7-06C4-6D49-8275-018E2E96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3708" y="6544632"/>
            <a:ext cx="5834857" cy="365125"/>
          </a:xfrm>
        </p:spPr>
        <p:txBody>
          <a:bodyPr/>
          <a:lstStyle/>
          <a:p>
            <a:r>
              <a:rPr lang="en-GB" dirty="0"/>
              <a:t>HEGIFTOM: Introduction-HS &amp; RVM-</a:t>
            </a:r>
            <a:r>
              <a:rPr lang="en-GB" dirty="0" err="1"/>
              <a:t>Kick-OFF</a:t>
            </a:r>
            <a:r>
              <a:rPr lang="en-GB" dirty="0"/>
              <a:t> Meeting (22 March 2021)</a:t>
            </a:r>
            <a:endParaRPr lang="x-non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81973-51CC-CA49-A104-CFEBC660D714}"/>
              </a:ext>
            </a:extLst>
          </p:cNvPr>
          <p:cNvSpPr txBox="1"/>
          <p:nvPr/>
        </p:nvSpPr>
        <p:spPr>
          <a:xfrm>
            <a:off x="1313894" y="2248390"/>
            <a:ext cx="732367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x-none" sz="2400" dirty="0">
                <a:solidFill>
                  <a:srgbClr val="0054FF"/>
                </a:solidFill>
              </a:rPr>
              <a:t>Discussion External Consistency and Representativeness: </a:t>
            </a:r>
          </a:p>
          <a:p>
            <a:pPr algn="ctr">
              <a:spcBef>
                <a:spcPts val="1200"/>
              </a:spcBef>
            </a:pPr>
            <a:r>
              <a:rPr lang="x-none" sz="2400" dirty="0">
                <a:solidFill>
                  <a:srgbClr val="0054FF"/>
                </a:solidFill>
              </a:rPr>
              <a:t>Switch </a:t>
            </a:r>
            <a:r>
              <a:rPr lang="x-none" sz="2400">
                <a:solidFill>
                  <a:srgbClr val="0054FF"/>
                </a:solidFill>
              </a:rPr>
              <a:t>to HEGIFTOM-KOM Google </a:t>
            </a:r>
            <a:r>
              <a:rPr lang="x-none" sz="2400" dirty="0">
                <a:solidFill>
                  <a:srgbClr val="0054FF"/>
                </a:solidFill>
              </a:rPr>
              <a:t>Slides Day#3</a:t>
            </a:r>
          </a:p>
        </p:txBody>
      </p:sp>
    </p:spTree>
    <p:extLst>
      <p:ext uri="{BB962C8B-B14F-4D97-AF65-F5344CB8AC3E}">
        <p14:creationId xmlns:p14="http://schemas.microsoft.com/office/powerpoint/2010/main" val="47589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56" y="6516770"/>
            <a:ext cx="2743200" cy="365125"/>
          </a:xfrm>
        </p:spPr>
        <p:txBody>
          <a:bodyPr/>
          <a:lstStyle/>
          <a:p>
            <a:fld id="{FE0722F5-7531-4F4A-952C-F976F67E5DB8}" type="datetime1">
              <a:rPr lang="de-DE" smtClean="0"/>
              <a:t>11.04.21</a:t>
            </a:fld>
            <a:endParaRPr lang="x-none"/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15</a:t>
            </a:fld>
            <a:endParaRPr lang="x-none" sz="180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392B00-1562-5245-A728-DF0381D623C0}"/>
              </a:ext>
            </a:extLst>
          </p:cNvPr>
          <p:cNvSpPr txBox="1"/>
          <p:nvPr/>
        </p:nvSpPr>
        <p:spPr>
          <a:xfrm>
            <a:off x="2645790" y="312051"/>
            <a:ext cx="4160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HEGIFTOM-Day#3: Outlook</a:t>
            </a:r>
            <a:endParaRPr lang="x-none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EEB157-B598-2644-AFF8-BEC40B978757}"/>
              </a:ext>
            </a:extLst>
          </p:cNvPr>
          <p:cNvSpPr txBox="1"/>
          <p:nvPr/>
        </p:nvSpPr>
        <p:spPr>
          <a:xfrm>
            <a:off x="356509" y="837502"/>
            <a:ext cx="1001526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>
                <a:solidFill>
                  <a:srgbClr val="002060"/>
                </a:solidFill>
              </a:rPr>
              <a:t>A.  Activities Identified on Internal and External Consistency &amp; Exploitation of Data (Trends)</a:t>
            </a:r>
            <a:endParaRPr lang="x-none" sz="20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x-none" sz="2000" dirty="0">
                <a:solidFill>
                  <a:srgbClr val="002060"/>
                </a:solidFill>
              </a:rPr>
              <a:t>Intercomparisons at Supersites (2021/2022: Assignments</a:t>
            </a:r>
            <a:r>
              <a:rPr lang="x-none" sz="2000">
                <a:solidFill>
                  <a:srgbClr val="002060"/>
                </a:solidFill>
              </a:rPr>
              <a:t>: open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  <a:sym typeface="Wingdings" panose="05000000000000000000" pitchFamily="2" charset="2"/>
              </a:rPr>
              <a:t> Table?</a:t>
            </a:r>
            <a:r>
              <a:rPr lang="en-US" sz="2000" dirty="0">
                <a:solidFill>
                  <a:srgbClr val="002060"/>
                </a:solidFill>
              </a:rPr>
              <a:t>)</a:t>
            </a:r>
            <a:endParaRPr lang="x-none" sz="20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x-none" sz="2000" dirty="0">
                <a:solidFill>
                  <a:srgbClr val="002060"/>
                </a:solidFill>
              </a:rPr>
              <a:t>HEGIFTOM-Intercomparisons of different platforms (2021/2022: Assignments: open) 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romanLcPeriod"/>
            </a:pPr>
            <a:r>
              <a:rPr lang="en-US" sz="2000" dirty="0">
                <a:solidFill>
                  <a:srgbClr val="002060"/>
                </a:solidFill>
              </a:rPr>
              <a:t>Table (next slide)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romanLcPeriod"/>
            </a:pPr>
            <a:r>
              <a:rPr lang="x-none" sz="2000">
                <a:solidFill>
                  <a:srgbClr val="002060"/>
                </a:solidFill>
              </a:rPr>
              <a:t>IAGOS </a:t>
            </a:r>
            <a:r>
              <a:rPr lang="x-none" sz="2000" dirty="0">
                <a:solidFill>
                  <a:srgbClr val="002060"/>
                </a:solidFill>
              </a:rPr>
              <a:t>versus Ozonesondes (Blot/RVM&amp;HS:  2021/2022)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romanLcPeriod"/>
            </a:pPr>
            <a:r>
              <a:rPr lang="x-none" sz="2000" dirty="0">
                <a:solidFill>
                  <a:srgbClr val="002060"/>
                </a:solidFill>
              </a:rPr>
              <a:t>IAGOS versus Non-O3S (2021/2022: Possibility to be explored, Assignments: open)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romanLcPeriod"/>
            </a:pPr>
            <a:r>
              <a:rPr lang="x-none" sz="2000" dirty="0">
                <a:solidFill>
                  <a:srgbClr val="002060"/>
                </a:solidFill>
              </a:rPr>
              <a:t>HEGIFTOM and Satellites (Collaboration with SO-FWG: Hubert/Keppens &amp; Palmer)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x-none" sz="2000" dirty="0">
                <a:solidFill>
                  <a:srgbClr val="002060"/>
                </a:solidFill>
              </a:rPr>
              <a:t>HEGIFTOM  and Chemical Reanalysis (Collaboration on Representiveness: Myazuki)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x-none" sz="2000" dirty="0">
                <a:solidFill>
                  <a:srgbClr val="002060"/>
                </a:solidFill>
              </a:rPr>
              <a:t>HEGIFTOM and Exploitation of data (e.g. Trends) ( in Collaboration on Statistics: Chang)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x-none" sz="2000" dirty="0">
                <a:solidFill>
                  <a:srgbClr val="002060"/>
                </a:solidFill>
              </a:rPr>
              <a:t>Laboratory: IAGOS versus UV-O3 Photometer (OPM) of WCCOS (2021): Traceability to common standard (Smit/Blot)</a:t>
            </a:r>
            <a:endParaRPr lang="x-none" dirty="0"/>
          </a:p>
          <a:p>
            <a:pPr marL="342900" indent="-342900">
              <a:spcBef>
                <a:spcPts val="1200"/>
              </a:spcBef>
              <a:buAutoNum type="alphaUcPeriod" startAt="2"/>
            </a:pPr>
            <a:r>
              <a:rPr lang="x-none" b="1" dirty="0">
                <a:solidFill>
                  <a:srgbClr val="002060"/>
                </a:solidFill>
              </a:rPr>
              <a:t>Next HEGIFTOM Meeting#2:  Scheduled </a:t>
            </a:r>
            <a:r>
              <a:rPr lang="x-none" b="1">
                <a:solidFill>
                  <a:srgbClr val="002060"/>
                </a:solidFill>
              </a:rPr>
              <a:t>for September</a:t>
            </a:r>
            <a:r>
              <a:rPr lang="de-DE" b="1" dirty="0">
                <a:solidFill>
                  <a:srgbClr val="002060"/>
                </a:solidFill>
              </a:rPr>
              <a:t>/</a:t>
            </a:r>
            <a:r>
              <a:rPr lang="de-DE" b="1" dirty="0" err="1">
                <a:solidFill>
                  <a:srgbClr val="002060"/>
                </a:solidFill>
              </a:rPr>
              <a:t>October</a:t>
            </a:r>
            <a:r>
              <a:rPr lang="x-none" b="1">
                <a:solidFill>
                  <a:srgbClr val="002060"/>
                </a:solidFill>
              </a:rPr>
              <a:t> </a:t>
            </a:r>
            <a:r>
              <a:rPr lang="x-none" b="1" dirty="0">
                <a:solidFill>
                  <a:srgbClr val="002060"/>
                </a:solidFill>
              </a:rPr>
              <a:t>2021</a:t>
            </a:r>
          </a:p>
          <a:p>
            <a:pPr marL="342900" indent="-342900">
              <a:spcBef>
                <a:spcPts val="1200"/>
              </a:spcBef>
              <a:buAutoNum type="alphaUcPeriod" startAt="2"/>
            </a:pPr>
            <a:r>
              <a:rPr lang="x-none" b="1" dirty="0">
                <a:solidFill>
                  <a:srgbClr val="002060"/>
                </a:solidFill>
              </a:rPr>
              <a:t>HEGIFTOM-Core Meetings </a:t>
            </a:r>
            <a:r>
              <a:rPr lang="x-none" b="1">
                <a:solidFill>
                  <a:srgbClr val="002060"/>
                </a:solidFill>
              </a:rPr>
              <a:t>on demand</a:t>
            </a:r>
            <a:r>
              <a:rPr lang="en-US" b="1" dirty="0">
                <a:solidFill>
                  <a:srgbClr val="002060"/>
                </a:solidFill>
              </a:rPr>
              <a:t>, Linkage with other TOAR-II FWG chairs</a:t>
            </a:r>
            <a:endParaRPr lang="x-none" b="1" dirty="0">
              <a:solidFill>
                <a:srgbClr val="002060"/>
              </a:solidFill>
            </a:endParaRPr>
          </a:p>
        </p:txBody>
      </p:sp>
      <p:sp>
        <p:nvSpPr>
          <p:cNvPr id="19" name="Footer Placeholder 16">
            <a:extLst>
              <a:ext uri="{FF2B5EF4-FFF2-40B4-BE49-F238E27FC236}">
                <a16:creationId xmlns:a16="http://schemas.microsoft.com/office/drawing/2014/main" id="{AFF676C9-B00C-BE41-800F-96D37EF5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3708" y="6544632"/>
            <a:ext cx="5834857" cy="365125"/>
          </a:xfrm>
        </p:spPr>
        <p:txBody>
          <a:bodyPr/>
          <a:lstStyle/>
          <a:p>
            <a:r>
              <a:rPr lang="en-GB" dirty="0"/>
              <a:t>HEGIFTOM: Introduction-HS &amp; RVM-</a:t>
            </a:r>
            <a:r>
              <a:rPr lang="en-GB" dirty="0" err="1"/>
              <a:t>Kick-OFF</a:t>
            </a:r>
            <a:r>
              <a:rPr lang="en-GB" dirty="0"/>
              <a:t> Meeting Day#3 (29 March 2021)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1187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195136" y="9990"/>
            <a:ext cx="2072940" cy="6848010"/>
            <a:chOff x="10195136" y="9990"/>
            <a:chExt cx="2072940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8" y="312048"/>
              <a:ext cx="1676822" cy="1579342"/>
              <a:chOff x="8700120" y="4080056"/>
              <a:chExt cx="1415475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389573">
                <a:off x="9162815" y="5020111"/>
                <a:ext cx="952780" cy="296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i="1" dirty="0">
                    <a:solidFill>
                      <a:srgbClr val="78BA2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Phase-II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195136" y="2906836"/>
              <a:ext cx="207294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7F5B3229-A78E-0F45-BB07-CAA63BDBD925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11.04.21</a:t>
            </a:fld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x-non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A639D2-357E-EE47-A159-8751EDAA18B7}"/>
              </a:ext>
            </a:extLst>
          </p:cNvPr>
          <p:cNvSpPr/>
          <p:nvPr/>
        </p:nvSpPr>
        <p:spPr>
          <a:xfrm>
            <a:off x="156550" y="167041"/>
            <a:ext cx="10110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Ground-based Free Tropospheric Ozone Measuring Platforms: </a:t>
            </a:r>
          </a:p>
          <a:p>
            <a:pPr algn="ctr"/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Consistency </a:t>
            </a:r>
            <a:endParaRPr lang="x-none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9F62D5E-D2F7-B04C-8060-853638FE6940}"/>
              </a:ext>
            </a:extLst>
          </p:cNvPr>
          <p:cNvGraphicFramePr>
            <a:graphicFrameLocks noGrp="1"/>
          </p:cNvGraphicFramePr>
          <p:nvPr/>
        </p:nvGraphicFramePr>
        <p:xfrm>
          <a:off x="163454" y="1128913"/>
          <a:ext cx="9952361" cy="4797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6191">
                  <a:extLst>
                    <a:ext uri="{9D8B030D-6E8A-4147-A177-3AD203B41FA5}">
                      <a16:colId xmlns:a16="http://schemas.microsoft.com/office/drawing/2014/main" val="731621246"/>
                    </a:ext>
                  </a:extLst>
                </a:gridCol>
                <a:gridCol w="1230279">
                  <a:extLst>
                    <a:ext uri="{9D8B030D-6E8A-4147-A177-3AD203B41FA5}">
                      <a16:colId xmlns:a16="http://schemas.microsoft.com/office/drawing/2014/main" val="528761250"/>
                    </a:ext>
                  </a:extLst>
                </a:gridCol>
                <a:gridCol w="2082469">
                  <a:extLst>
                    <a:ext uri="{9D8B030D-6E8A-4147-A177-3AD203B41FA5}">
                      <a16:colId xmlns:a16="http://schemas.microsoft.com/office/drawing/2014/main" val="3673913562"/>
                    </a:ext>
                  </a:extLst>
                </a:gridCol>
                <a:gridCol w="1812022">
                  <a:extLst>
                    <a:ext uri="{9D8B030D-6E8A-4147-A177-3AD203B41FA5}">
                      <a16:colId xmlns:a16="http://schemas.microsoft.com/office/drawing/2014/main" val="663685210"/>
                    </a:ext>
                  </a:extLst>
                </a:gridCol>
                <a:gridCol w="1451295">
                  <a:extLst>
                    <a:ext uri="{9D8B030D-6E8A-4147-A177-3AD203B41FA5}">
                      <a16:colId xmlns:a16="http://schemas.microsoft.com/office/drawing/2014/main" val="3237508139"/>
                    </a:ext>
                  </a:extLst>
                </a:gridCol>
                <a:gridCol w="1970105">
                  <a:extLst>
                    <a:ext uri="{9D8B030D-6E8A-4147-A177-3AD203B41FA5}">
                      <a16:colId xmlns:a16="http://schemas.microsoft.com/office/drawing/2014/main" val="1218928643"/>
                    </a:ext>
                  </a:extLst>
                </a:gridCol>
              </a:tblGrid>
              <a:tr h="191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Instrument/ Platform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Ozone-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sondes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MOZAIC/           IAGOS</a:t>
                      </a: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FTIR</a:t>
                      </a: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LIDAR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Umkehr</a:t>
                      </a:r>
                      <a:r>
                        <a:rPr lang="de-DE" sz="16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(Dobson &amp;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Brewer)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2681178436"/>
                  </a:ext>
                </a:extLst>
              </a:tr>
              <a:tr h="548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Ozone- sondes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 sites + trajectories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Blot, Smit,</a:t>
                      </a:r>
                      <a:r>
                        <a:rPr lang="en-US" sz="16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Van Malderen</a:t>
                      </a:r>
                      <a:endParaRPr lang="x-non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sites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Vigouroux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et al. 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sites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sites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3805437878"/>
                  </a:ext>
                </a:extLst>
              </a:tr>
              <a:tr h="548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MOZAIC/ IAGOS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sites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sites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sites</a:t>
                      </a:r>
                      <a:endParaRPr lang="x-none" sz="16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924265398"/>
                  </a:ext>
                </a:extLst>
              </a:tr>
              <a:tr h="548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FTIR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site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sites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Vigouroux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&amp; Irina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85312276"/>
                  </a:ext>
                </a:extLst>
              </a:tr>
              <a:tr h="548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Lidar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site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1219167982"/>
                  </a:ext>
                </a:extLst>
              </a:tr>
              <a:tr h="845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Umkehr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(Dobson &amp; Brewer)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620661"/>
                  </a:ext>
                </a:extLst>
              </a:tr>
              <a:tr h="240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MAX-DOAS</a:t>
                      </a:r>
                      <a:endParaRPr lang="x-none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3541534579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Pandora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421419677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A4EA221-F0D8-454D-BB70-AD565DD0BB35}"/>
              </a:ext>
            </a:extLst>
          </p:cNvPr>
          <p:cNvSpPr txBox="1"/>
          <p:nvPr/>
        </p:nvSpPr>
        <p:spPr>
          <a:xfrm>
            <a:off x="2422687" y="8407550"/>
            <a:ext cx="6140912" cy="1015663"/>
          </a:xfrm>
          <a:prstGeom prst="rect">
            <a:avLst/>
          </a:prstGeom>
          <a:solidFill>
            <a:srgbClr val="CDD7FF"/>
          </a:solidFill>
        </p:spPr>
        <p:txBody>
          <a:bodyPr wrap="none" rtlCol="0">
            <a:spAutoFit/>
          </a:bodyPr>
          <a:lstStyle/>
          <a:p>
            <a:r>
              <a:rPr lang="x-none" sz="2000" b="1" dirty="0">
                <a:solidFill>
                  <a:srgbClr val="002060"/>
                </a:solidFill>
              </a:rPr>
              <a:t>Data availability: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000">
                <a:solidFill>
                  <a:srgbClr val="002060"/>
                </a:solidFill>
              </a:rPr>
              <a:t>Individual </a:t>
            </a:r>
            <a:r>
              <a:rPr lang="x-none" sz="2000" dirty="0">
                <a:solidFill>
                  <a:srgbClr val="002060"/>
                </a:solidFill>
              </a:rPr>
              <a:t>platforms in their own data base(s)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002060"/>
                </a:solidFill>
              </a:rPr>
              <a:t>Harmonised (gridded) data products to be determined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CD395CC-B8F8-D147-B882-303145BF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3708" y="6544632"/>
            <a:ext cx="5834857" cy="365125"/>
          </a:xfrm>
        </p:spPr>
        <p:txBody>
          <a:bodyPr/>
          <a:lstStyle/>
          <a:p>
            <a:r>
              <a:rPr lang="en-GB" dirty="0"/>
              <a:t>HEGIFTOM: Introduction-HS &amp; RVM-</a:t>
            </a:r>
            <a:r>
              <a:rPr lang="en-GB" dirty="0" err="1"/>
              <a:t>Kick-OFF</a:t>
            </a:r>
            <a:r>
              <a:rPr lang="en-GB" dirty="0"/>
              <a:t> Meeting Day#3 (29 March 2021)</a:t>
            </a:r>
            <a:endParaRPr lang="x-non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119E49-922B-2440-B9EA-AFD21B32ADA6}"/>
              </a:ext>
            </a:extLst>
          </p:cNvPr>
          <p:cNvSpPr/>
          <p:nvPr/>
        </p:nvSpPr>
        <p:spPr>
          <a:xfrm>
            <a:off x="1561355" y="5365373"/>
            <a:ext cx="8551174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dirty="0"/>
              <a:t>Development of a tropospheric data product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3D3F3D-FCF0-E94C-97FA-D546D44D0A4F}"/>
              </a:ext>
            </a:extLst>
          </p:cNvPr>
          <p:cNvSpPr/>
          <p:nvPr/>
        </p:nvSpPr>
        <p:spPr>
          <a:xfrm>
            <a:off x="1564640" y="5641432"/>
            <a:ext cx="8551175" cy="274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dirty="0"/>
              <a:t>Development of a tropospheric data product</a:t>
            </a:r>
          </a:p>
        </p:txBody>
      </p:sp>
    </p:spTree>
    <p:extLst>
      <p:ext uri="{BB962C8B-B14F-4D97-AF65-F5344CB8AC3E}">
        <p14:creationId xmlns:p14="http://schemas.microsoft.com/office/powerpoint/2010/main" val="3488065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56" y="6516770"/>
            <a:ext cx="2743200" cy="365125"/>
          </a:xfrm>
        </p:spPr>
        <p:txBody>
          <a:bodyPr/>
          <a:lstStyle/>
          <a:p>
            <a:fld id="{FE0722F5-7531-4F4A-952C-F976F67E5DB8}" type="datetime1">
              <a:rPr lang="de-DE" smtClean="0"/>
              <a:t>11.04.21</a:t>
            </a:fld>
            <a:endParaRPr lang="x-none"/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17</a:t>
            </a:fld>
            <a:endParaRPr lang="x-none" sz="1800">
              <a:solidFill>
                <a:schemeClr val="bg1"/>
              </a:solidFill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02A13E7-06C4-6D49-8275-018E2E96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3708" y="6544632"/>
            <a:ext cx="5834857" cy="365125"/>
          </a:xfrm>
        </p:spPr>
        <p:txBody>
          <a:bodyPr/>
          <a:lstStyle/>
          <a:p>
            <a:r>
              <a:rPr lang="en-GB" dirty="0"/>
              <a:t>HEGIFTOM: Introduction-HS &amp; RVM-</a:t>
            </a:r>
            <a:r>
              <a:rPr lang="en-GB" dirty="0" err="1"/>
              <a:t>Kick-OFF</a:t>
            </a:r>
            <a:r>
              <a:rPr lang="en-GB" dirty="0"/>
              <a:t> Meeting (22 March 2021)</a:t>
            </a:r>
            <a:endParaRPr lang="x-non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81973-51CC-CA49-A104-CFEBC660D714}"/>
              </a:ext>
            </a:extLst>
          </p:cNvPr>
          <p:cNvSpPr txBox="1"/>
          <p:nvPr/>
        </p:nvSpPr>
        <p:spPr>
          <a:xfrm>
            <a:off x="1891453" y="516947"/>
            <a:ext cx="6188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x-none" sz="3200" dirty="0">
                <a:solidFill>
                  <a:srgbClr val="0054FF"/>
                </a:solidFill>
              </a:rPr>
              <a:t>Final Discussion: Anything left </a:t>
            </a:r>
            <a:r>
              <a:rPr lang="x-none" sz="3200">
                <a:solidFill>
                  <a:srgbClr val="0054FF"/>
                </a:solidFill>
              </a:rPr>
              <a:t>over?</a:t>
            </a:r>
            <a:endParaRPr lang="de-DE" sz="3200" dirty="0">
              <a:solidFill>
                <a:srgbClr val="0054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109C2-256F-BA4C-8F85-8F7D247D5654}"/>
              </a:ext>
            </a:extLst>
          </p:cNvPr>
          <p:cNvSpPr/>
          <p:nvPr/>
        </p:nvSpPr>
        <p:spPr>
          <a:xfrm>
            <a:off x="2414956" y="1649540"/>
            <a:ext cx="28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de-DE" dirty="0">
                <a:solidFill>
                  <a:srgbClr val="0054FF"/>
                </a:solidFill>
              </a:rPr>
              <a:t>Comments </a:t>
            </a:r>
            <a:r>
              <a:rPr lang="de-DE" dirty="0" err="1">
                <a:solidFill>
                  <a:srgbClr val="0054FF"/>
                </a:solidFill>
              </a:rPr>
              <a:t>by</a:t>
            </a:r>
            <a:r>
              <a:rPr lang="de-DE" dirty="0">
                <a:solidFill>
                  <a:srgbClr val="0054FF"/>
                </a:solidFill>
              </a:rPr>
              <a:t> Owen Cooper</a:t>
            </a:r>
            <a:endParaRPr lang="x-none" dirty="0">
              <a:solidFill>
                <a:srgbClr val="005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27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56" y="6516770"/>
            <a:ext cx="2743200" cy="365125"/>
          </a:xfrm>
        </p:spPr>
        <p:txBody>
          <a:bodyPr/>
          <a:lstStyle/>
          <a:p>
            <a:fld id="{FE0722F5-7531-4F4A-952C-F976F67E5DB8}" type="datetime1">
              <a:rPr lang="de-DE" smtClean="0"/>
              <a:t>11.04.21</a:t>
            </a:fld>
            <a:endParaRPr lang="x-none"/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18</a:t>
            </a:fld>
            <a:endParaRPr lang="x-none" sz="1800">
              <a:solidFill>
                <a:schemeClr val="bg1"/>
              </a:solidFill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02A13E7-06C4-6D49-8275-018E2E96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3708" y="6544632"/>
            <a:ext cx="5834857" cy="365125"/>
          </a:xfrm>
        </p:spPr>
        <p:txBody>
          <a:bodyPr/>
          <a:lstStyle/>
          <a:p>
            <a:r>
              <a:rPr lang="en-GB" dirty="0"/>
              <a:t>HEGIFTOM: Introduction-HS &amp; RVM-</a:t>
            </a:r>
            <a:r>
              <a:rPr lang="en-GB" dirty="0" err="1"/>
              <a:t>Kick-OFF</a:t>
            </a:r>
            <a:r>
              <a:rPr lang="en-GB" dirty="0"/>
              <a:t> Meeting (22 March 2021)</a:t>
            </a:r>
            <a:endParaRPr lang="x-non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A61E12-230E-0641-8EE1-7EB3D67448A9}"/>
              </a:ext>
            </a:extLst>
          </p:cNvPr>
          <p:cNvSpPr txBox="1"/>
          <p:nvPr/>
        </p:nvSpPr>
        <p:spPr>
          <a:xfrm>
            <a:off x="4191148" y="1697395"/>
            <a:ext cx="562205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dirty="0">
                <a:solidFill>
                  <a:srgbClr val="0054FF"/>
                </a:solidFill>
                <a:latin typeface="Comic Sans MS" panose="030F0902030302020204" pitchFamily="66" charset="0"/>
              </a:rPr>
              <a:t>Thanks to All </a:t>
            </a:r>
          </a:p>
          <a:p>
            <a:pPr algn="ctr"/>
            <a:r>
              <a:rPr lang="x-none" sz="2800" dirty="0">
                <a:solidFill>
                  <a:srgbClr val="0054FF"/>
                </a:solidFill>
                <a:latin typeface="Comic Sans MS" panose="030F0902030302020204" pitchFamily="66" charset="0"/>
              </a:rPr>
              <a:t>For Your Contributions </a:t>
            </a:r>
          </a:p>
          <a:p>
            <a:pPr algn="ctr"/>
            <a:r>
              <a:rPr lang="x-none" sz="2800" dirty="0">
                <a:solidFill>
                  <a:srgbClr val="0054FF"/>
                </a:solidFill>
                <a:latin typeface="Comic Sans MS" panose="030F0902030302020204" pitchFamily="66" charset="0"/>
              </a:rPr>
              <a:t>and</a:t>
            </a:r>
          </a:p>
          <a:p>
            <a:pPr algn="ctr"/>
            <a:r>
              <a:rPr lang="x-none" sz="2800" dirty="0">
                <a:solidFill>
                  <a:srgbClr val="0054FF"/>
                </a:solidFill>
                <a:latin typeface="Comic Sans MS" panose="030F0902030302020204" pitchFamily="66" charset="0"/>
              </a:rPr>
              <a:t>Joining in this HEGIFTOM-KOM</a:t>
            </a:r>
          </a:p>
          <a:p>
            <a:pPr algn="ctr"/>
            <a:endParaRPr lang="x-none" sz="2800" dirty="0">
              <a:solidFill>
                <a:srgbClr val="0054FF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GB" sz="2800" dirty="0">
                <a:solidFill>
                  <a:srgbClr val="0054FF"/>
                </a:solidFill>
                <a:latin typeface="Comic Sans MS" panose="030F0902030302020204" pitchFamily="66" charset="0"/>
              </a:rPr>
              <a:t>A</a:t>
            </a:r>
            <a:r>
              <a:rPr lang="x-none" sz="2800" dirty="0">
                <a:solidFill>
                  <a:srgbClr val="0054FF"/>
                </a:solidFill>
                <a:latin typeface="Comic Sans MS" panose="030F0902030302020204" pitchFamily="66" charset="0"/>
              </a:rPr>
              <a:t>nd</a:t>
            </a:r>
          </a:p>
          <a:p>
            <a:pPr algn="ctr"/>
            <a:r>
              <a:rPr lang="x-none" sz="2800" dirty="0">
                <a:solidFill>
                  <a:srgbClr val="0054FF"/>
                </a:solidFill>
                <a:latin typeface="Comic Sans MS" panose="030F0902030302020204" pitchFamily="66" charset="0"/>
              </a:rPr>
              <a:t>Stay Healthy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62323473-ED76-EF46-971B-ABD2B43D0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34" y="1083883"/>
            <a:ext cx="3754238" cy="449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682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56" y="6516770"/>
            <a:ext cx="2743200" cy="365125"/>
          </a:xfrm>
        </p:spPr>
        <p:txBody>
          <a:bodyPr/>
          <a:lstStyle/>
          <a:p>
            <a:fld id="{FE0722F5-7531-4F4A-952C-F976F67E5DB8}" type="datetime1">
              <a:rPr lang="de-DE" smtClean="0"/>
              <a:t>11.04.21</a:t>
            </a:fld>
            <a:endParaRPr lang="x-none"/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19</a:t>
            </a:fld>
            <a:endParaRPr lang="x-none" sz="1800">
              <a:solidFill>
                <a:schemeClr val="bg1"/>
              </a:solidFill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02A13E7-06C4-6D49-8275-018E2E96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3708" y="6544632"/>
            <a:ext cx="5834857" cy="365125"/>
          </a:xfrm>
        </p:spPr>
        <p:txBody>
          <a:bodyPr/>
          <a:lstStyle/>
          <a:p>
            <a:r>
              <a:rPr lang="en-GB" dirty="0"/>
              <a:t>HEGIFTOM: Introduction-HS &amp; RVM-</a:t>
            </a:r>
            <a:r>
              <a:rPr lang="en-GB" dirty="0" err="1"/>
              <a:t>Kick-OFF</a:t>
            </a:r>
            <a:r>
              <a:rPr lang="en-GB" dirty="0"/>
              <a:t> Meeting (22 March 2021)</a:t>
            </a:r>
            <a:endParaRPr lang="x-non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A61E12-230E-0641-8EE1-7EB3D67448A9}"/>
              </a:ext>
            </a:extLst>
          </p:cNvPr>
          <p:cNvSpPr txBox="1"/>
          <p:nvPr/>
        </p:nvSpPr>
        <p:spPr>
          <a:xfrm>
            <a:off x="3788212" y="2383616"/>
            <a:ext cx="266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002060"/>
                </a:solidFill>
                <a:latin typeface="Comic Sans MS" panose="030F0902030302020204" pitchFamily="66" charset="0"/>
              </a:rPr>
              <a:t>Reserve Slides</a:t>
            </a:r>
          </a:p>
        </p:txBody>
      </p:sp>
    </p:spTree>
    <p:extLst>
      <p:ext uri="{BB962C8B-B14F-4D97-AF65-F5344CB8AC3E}">
        <p14:creationId xmlns:p14="http://schemas.microsoft.com/office/powerpoint/2010/main" val="37669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56" y="6516770"/>
            <a:ext cx="2743200" cy="365125"/>
          </a:xfrm>
        </p:spPr>
        <p:txBody>
          <a:bodyPr/>
          <a:lstStyle/>
          <a:p>
            <a:fld id="{FE0722F5-7531-4F4A-952C-F976F67E5DB8}" type="datetime1">
              <a:rPr lang="de-DE" smtClean="0"/>
              <a:t>11.04.21</a:t>
            </a:fld>
            <a:endParaRPr lang="x-none"/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2</a:t>
            </a:fld>
            <a:endParaRPr lang="x-none" sz="1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76DE50-2C6E-3B4F-8527-E71DFE2A0FF7}"/>
              </a:ext>
            </a:extLst>
          </p:cNvPr>
          <p:cNvSpPr txBox="1"/>
          <p:nvPr/>
        </p:nvSpPr>
        <p:spPr>
          <a:xfrm>
            <a:off x="316767" y="1303366"/>
            <a:ext cx="96640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dirty="0">
              <a:solidFill>
                <a:srgbClr val="002060"/>
              </a:solidFill>
            </a:endParaRPr>
          </a:p>
          <a:p>
            <a:r>
              <a:rPr lang="x-none" sz="2800" b="1" dirty="0">
                <a:solidFill>
                  <a:srgbClr val="002060"/>
                </a:solidFill>
              </a:rPr>
              <a:t>Three important things to keep in mind:</a:t>
            </a:r>
          </a:p>
          <a:p>
            <a:pPr marL="342900" indent="-342900">
              <a:buFont typeface="+mj-lt"/>
              <a:buAutoNum type="arabicPeriod"/>
            </a:pPr>
            <a:endParaRPr lang="x-none" sz="2800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x-none" sz="2800" b="1" dirty="0">
                <a:solidFill>
                  <a:srgbClr val="002060"/>
                </a:solidFill>
              </a:rPr>
              <a:t>HEGIFTOM is a challenging project, no doubt</a:t>
            </a:r>
          </a:p>
          <a:p>
            <a:pPr marL="342900" indent="-342900">
              <a:buFont typeface="+mj-lt"/>
              <a:buAutoNum type="arabicPeriod"/>
            </a:pPr>
            <a:endParaRPr lang="x-none" sz="2800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x-none" sz="2800" b="1" dirty="0">
                <a:solidFill>
                  <a:srgbClr val="002060"/>
                </a:solidFill>
              </a:rPr>
              <a:t>But: HEGIFTOM is a bottom up activity, with NO extra Fundings</a:t>
            </a:r>
          </a:p>
          <a:p>
            <a:pPr marL="342900" indent="-342900">
              <a:buFont typeface="+mj-lt"/>
              <a:buAutoNum type="arabicPeriod"/>
            </a:pPr>
            <a:endParaRPr lang="x-none" sz="2800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x-none" sz="2800" b="1" dirty="0">
                <a:solidFill>
                  <a:srgbClr val="002060"/>
                </a:solidFill>
              </a:rPr>
              <a:t>Thus: Let us start as simple as possible to get on the road and proceed only step by step into more complex approaches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3B5244-20FF-A943-A625-83FF42CF5198}"/>
              </a:ext>
            </a:extLst>
          </p:cNvPr>
          <p:cNvSpPr/>
          <p:nvPr/>
        </p:nvSpPr>
        <p:spPr>
          <a:xfrm>
            <a:off x="1775607" y="295717"/>
            <a:ext cx="6875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3200" b="1" dirty="0">
                <a:solidFill>
                  <a:srgbClr val="002060"/>
                </a:solidFill>
              </a:rPr>
              <a:t>Preamble to Day#3. of HEGIFTOM-KOM</a:t>
            </a:r>
          </a:p>
        </p:txBody>
      </p:sp>
      <p:sp>
        <p:nvSpPr>
          <p:cNvPr id="18" name="Footer Placeholder 16">
            <a:extLst>
              <a:ext uri="{FF2B5EF4-FFF2-40B4-BE49-F238E27FC236}">
                <a16:creationId xmlns:a16="http://schemas.microsoft.com/office/drawing/2014/main" id="{93925AE4-4700-3346-B9F9-B2C82C30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3708" y="6544632"/>
            <a:ext cx="5834857" cy="365125"/>
          </a:xfrm>
        </p:spPr>
        <p:txBody>
          <a:bodyPr/>
          <a:lstStyle/>
          <a:p>
            <a:r>
              <a:rPr lang="en-GB" dirty="0"/>
              <a:t>HEGIFTOM: Introduction-HS &amp; RVM-</a:t>
            </a:r>
            <a:r>
              <a:rPr lang="en-GB" dirty="0" err="1"/>
              <a:t>Kick-OFF</a:t>
            </a:r>
            <a:r>
              <a:rPr lang="en-GB" dirty="0"/>
              <a:t> Meeting Day#3 (29 March 2021)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4888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7083"/>
            <a:ext cx="2743200" cy="365125"/>
          </a:xfrm>
        </p:spPr>
        <p:txBody>
          <a:bodyPr/>
          <a:lstStyle/>
          <a:p>
            <a:fld id="{E294D1BB-EE5B-FC46-B4A1-4EC7643CEACD}" type="datetime1">
              <a:rPr lang="de-DE" smtClean="0"/>
              <a:t>11.04.21</a:t>
            </a:fld>
            <a:endParaRPr lang="x-none" dirty="0"/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20</a:t>
            </a:fld>
            <a:endParaRPr lang="x-none" sz="180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EFD9AC-9D15-3543-AF45-A678B3438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316" y="203942"/>
            <a:ext cx="10633407" cy="6054813"/>
          </a:xfrm>
          <a:prstGeom prst="rect">
            <a:avLst/>
          </a:prstGeom>
        </p:spPr>
      </p:pic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20851C69-6406-CC43-A7B7-C4758C62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292" y="6544632"/>
            <a:ext cx="4987713" cy="365125"/>
          </a:xfrm>
        </p:spPr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39162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76855" y="10512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FB406984-812C-F34F-A8A7-72588E58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2885"/>
            <a:ext cx="2743200" cy="365125"/>
          </a:xfrm>
        </p:spPr>
        <p:txBody>
          <a:bodyPr/>
          <a:lstStyle/>
          <a:p>
            <a:fld id="{8F548158-A461-0D4B-8468-ED120F46A530}" type="datetime1">
              <a:rPr lang="de-DE" smtClean="0"/>
              <a:t>11.04.21</a:t>
            </a:fld>
            <a:endParaRPr lang="x-none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F3A07C4-4783-BB43-AA31-EFFB3E40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3705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600" b="1" smtClean="0">
                <a:solidFill>
                  <a:schemeClr val="bg1"/>
                </a:solidFill>
              </a:rPr>
              <a:t>21</a:t>
            </a:fld>
            <a:endParaRPr lang="x-none" sz="16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6D6175-4554-1D49-BC37-BE49C6F3C3F8}"/>
              </a:ext>
            </a:extLst>
          </p:cNvPr>
          <p:cNvSpPr/>
          <p:nvPr/>
        </p:nvSpPr>
        <p:spPr>
          <a:xfrm>
            <a:off x="319565" y="779990"/>
            <a:ext cx="9734242" cy="588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Homogenized time series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measured tropospheric ozone with 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uncertainty estimates and quality flags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included.</a:t>
            </a:r>
            <a:endParaRPr lang="x-none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Traceability to a common standard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different ground-based networks</a:t>
            </a:r>
            <a:endParaRPr lang="x-none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Characterization and eventual correction of instrumental drifts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based on cross-comparisons between instruments at sites hosting different techniques or between instruments measuring identical air masses. </a:t>
            </a:r>
            <a:endParaRPr lang="x-none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explorative tropospheric ozone datasets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from new UV-Vis instruments (Pandora &amp; MAX-DOAS)</a:t>
            </a:r>
            <a:endParaRPr lang="x-none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 pitchFamily="2" charset="2"/>
              <a:buChar char="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collaboration with other TOAR-II focus working groups: 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assessment of the tropospheric ozone distribution and trends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tropospheric ozone.</a:t>
            </a:r>
            <a:endParaRPr lang="x-none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9D725-6826-FE4D-8363-8D7D1C2AE152}"/>
              </a:ext>
            </a:extLst>
          </p:cNvPr>
          <p:cNvSpPr/>
          <p:nvPr/>
        </p:nvSpPr>
        <p:spPr>
          <a:xfrm>
            <a:off x="2117560" y="106470"/>
            <a:ext cx="7058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HEGIFTOM: Expected Outcomes</a:t>
            </a:r>
            <a:endParaRPr lang="x-none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05E8269F-1075-7548-B16E-122AEAE3F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3931" y="6569393"/>
            <a:ext cx="4927600" cy="365125"/>
          </a:xfrm>
        </p:spPr>
        <p:txBody>
          <a:bodyPr/>
          <a:lstStyle/>
          <a:p>
            <a:r>
              <a:rPr lang="en-GB" dirty="0"/>
              <a:t>HEGIFTOM: Introduction-HS &amp; RVM-</a:t>
            </a:r>
            <a:r>
              <a:rPr lang="en-GB" dirty="0" err="1"/>
              <a:t>Kick-OFF</a:t>
            </a:r>
            <a:r>
              <a:rPr lang="en-GB" dirty="0"/>
              <a:t> Meeting (22 March 2021)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1245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695" y="6477909"/>
            <a:ext cx="2743200" cy="365125"/>
          </a:xfrm>
        </p:spPr>
        <p:txBody>
          <a:bodyPr/>
          <a:lstStyle/>
          <a:p>
            <a:fld id="{A2B2AEA0-55EB-8941-B2CC-999C4B370914}" type="datetime1">
              <a:rPr lang="de-DE" smtClean="0"/>
              <a:t>11.04.21</a:t>
            </a:fld>
            <a:endParaRPr lang="x-none" dirty="0"/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22</a:t>
            </a:fld>
            <a:endParaRPr lang="x-none" sz="180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D6BCE2-1898-B24E-B055-14C30DCACEBA}"/>
              </a:ext>
            </a:extLst>
          </p:cNvPr>
          <p:cNvSpPr/>
          <p:nvPr/>
        </p:nvSpPr>
        <p:spPr>
          <a:xfrm>
            <a:off x="733701" y="576527"/>
            <a:ext cx="9343155" cy="595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x-non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YEAR#01=2021 (M01-M12):Internal consistency within each network+ Preparation of Year#02</a:t>
            </a:r>
          </a:p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2021: Kick-Off Meeting</a:t>
            </a:r>
          </a:p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Summer 2021: Inventory of operation procedures, practices, and data correction algorithms that are presently in use at the different sites/instruments within each network</a:t>
            </a:r>
          </a:p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Summer 2021: Concept (strategy) for cross intercomparison among different networks (incl. inventory of sites with co-located techniques and identification of identical air masses for in-situ measurements) &gt;&gt;&gt;&gt;&gt; HEGIFTOM Meeting</a:t>
            </a:r>
            <a:endParaRPr lang="x-none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Nov-Dec. 2021: harmonized and documented datasets as input of the cross-comparison between different ground-based techniques and focus working groups of satellites, models, statistics and other interests.</a:t>
            </a: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x-non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YEAR#02=2022 (M13-M24):External consistency among the networks through intercomparisons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 intercomparison among different networks</a:t>
            </a:r>
          </a:p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characterization and evaluation of instrumental drifts among the different datasets.</a:t>
            </a:r>
          </a:p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Representativeness ground based observation platform-stations</a:t>
            </a: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x-non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YEAR#03=2023 (M25-M33): Exploitation of data sets with other TOAR-II WG’s &amp; Preparation od publications </a:t>
            </a:r>
          </a:p>
        </p:txBody>
      </p:sp>
      <p:sp>
        <p:nvSpPr>
          <p:cNvPr id="18" name="Textfeld 58">
            <a:extLst>
              <a:ext uri="{FF2B5EF4-FFF2-40B4-BE49-F238E27FC236}">
                <a16:creationId xmlns:a16="http://schemas.microsoft.com/office/drawing/2014/main" id="{469E3B2A-8F77-4A49-A988-549D1A870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5" y="61590"/>
            <a:ext cx="10263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8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HEGIFTOM: Workplan + Timeline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3EFA184-0344-FB43-8BDA-188DD1A5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9895" y="6544632"/>
            <a:ext cx="5740400" cy="365125"/>
          </a:xfrm>
        </p:spPr>
        <p:txBody>
          <a:bodyPr/>
          <a:lstStyle/>
          <a:p>
            <a:r>
              <a:rPr lang="en-GB" dirty="0"/>
              <a:t>HEGIFTOM: Introduction-HS &amp; RVM-</a:t>
            </a:r>
            <a:r>
              <a:rPr lang="en-GB" dirty="0" err="1"/>
              <a:t>Kick-OFF</a:t>
            </a:r>
            <a:r>
              <a:rPr lang="en-GB" dirty="0"/>
              <a:t> Meeting (22 March 2021)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83324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195136" y="9990"/>
            <a:ext cx="2072940" cy="6848010"/>
            <a:chOff x="10195136" y="9990"/>
            <a:chExt cx="2072940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8" y="312048"/>
              <a:ext cx="1676822" cy="1579342"/>
              <a:chOff x="8700120" y="4080056"/>
              <a:chExt cx="1415475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389573">
                <a:off x="9162815" y="5020111"/>
                <a:ext cx="952780" cy="296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i="1" dirty="0">
                    <a:solidFill>
                      <a:srgbClr val="78BA2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Phase-II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195136" y="2906836"/>
              <a:ext cx="207294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7F5B3229-A78E-0F45-BB07-CAA63BDBD925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11.04.21</a:t>
            </a:fld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x-non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A639D2-357E-EE47-A159-8751EDAA18B7}"/>
              </a:ext>
            </a:extLst>
          </p:cNvPr>
          <p:cNvSpPr/>
          <p:nvPr/>
        </p:nvSpPr>
        <p:spPr>
          <a:xfrm>
            <a:off x="19080" y="103335"/>
            <a:ext cx="1059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HEGIFTOM: Ground-based Free Tropospheric Ozone Measuring Platforms  </a:t>
            </a:r>
            <a:endParaRPr lang="x-none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9F62D5E-D2F7-B04C-8060-853638FE6940}"/>
              </a:ext>
            </a:extLst>
          </p:cNvPr>
          <p:cNvGraphicFramePr>
            <a:graphicFrameLocks noGrp="1"/>
          </p:cNvGraphicFramePr>
          <p:nvPr/>
        </p:nvGraphicFramePr>
        <p:xfrm>
          <a:off x="272880" y="718478"/>
          <a:ext cx="9803977" cy="4436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2400">
                  <a:extLst>
                    <a:ext uri="{9D8B030D-6E8A-4147-A177-3AD203B41FA5}">
                      <a16:colId xmlns:a16="http://schemas.microsoft.com/office/drawing/2014/main" val="731621246"/>
                    </a:ext>
                  </a:extLst>
                </a:gridCol>
                <a:gridCol w="1440489">
                  <a:extLst>
                    <a:ext uri="{9D8B030D-6E8A-4147-A177-3AD203B41FA5}">
                      <a16:colId xmlns:a16="http://schemas.microsoft.com/office/drawing/2014/main" val="528761250"/>
                    </a:ext>
                  </a:extLst>
                </a:gridCol>
                <a:gridCol w="3008382">
                  <a:extLst>
                    <a:ext uri="{9D8B030D-6E8A-4147-A177-3AD203B41FA5}">
                      <a16:colId xmlns:a16="http://schemas.microsoft.com/office/drawing/2014/main" val="3673913562"/>
                    </a:ext>
                  </a:extLst>
                </a:gridCol>
                <a:gridCol w="2932706">
                  <a:extLst>
                    <a:ext uri="{9D8B030D-6E8A-4147-A177-3AD203B41FA5}">
                      <a16:colId xmlns:a16="http://schemas.microsoft.com/office/drawing/2014/main" val="663685210"/>
                    </a:ext>
                  </a:extLst>
                </a:gridCol>
              </a:tblGrid>
              <a:tr h="191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Instrument/Platform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Time period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Coverage/Network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Groups in HEGIFTOM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2681178436"/>
                  </a:ext>
                </a:extLst>
              </a:tr>
              <a:tr h="548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Ozonesondes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1965 - present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&gt; 50 Sites</a:t>
                      </a:r>
                      <a:r>
                        <a:rPr lang="en-US" sz="1400" dirty="0">
                          <a:effectLst/>
                        </a:rPr>
                        <a:t> worldwide (GAW/WOUDC, NDACC, SHADOZ)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RMI (Belgium), FZJ (Germany), ECCC (Canada), NOAA (USA), NIWA (NZ), NASA (USA)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3805437878"/>
                  </a:ext>
                </a:extLst>
              </a:tr>
              <a:tr h="548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MOZAIC/IAGOS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1994 - present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Cruise altitude (10-12 km) &amp; Airports worldwide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(100-250 Airports)</a:t>
                      </a:r>
                      <a:endParaRPr lang="x-none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CNRS (France) &amp; KIT (Germany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924265398"/>
                  </a:ext>
                </a:extLst>
              </a:tr>
              <a:tr h="548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FTIR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1995 - present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NDACC,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13-15</a:t>
                      </a:r>
                      <a:r>
                        <a:rPr lang="en-US" sz="1400" dirty="0">
                          <a:effectLst/>
                        </a:rPr>
                        <a:t> sites having more than 10 years of data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BIRA (Belgium), NCAR (USA), AEMET (Spain)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85312276"/>
                  </a:ext>
                </a:extLst>
              </a:tr>
              <a:tr h="548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Lidar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NDACC, TOLNET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(9-10 Sites)</a:t>
                      </a:r>
                      <a:endParaRPr lang="x-none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400" dirty="0">
                          <a:effectLst/>
                        </a:rPr>
                        <a:t>NASA (USA), LATMOS (France), UAH (USA)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1219167982"/>
                  </a:ext>
                </a:extLst>
              </a:tr>
              <a:tr h="845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Umkehr</a:t>
                      </a:r>
                      <a:r>
                        <a:rPr lang="en-US" sz="1400" dirty="0">
                          <a:effectLst/>
                        </a:rPr>
                        <a:t> (Dobson &amp; Brewer)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1956 - present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WOUDC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(&gt; Sites),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NEUBrew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EUBrew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(14 Sites)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x-non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400" dirty="0">
                          <a:effectLst/>
                        </a:rPr>
                        <a:t>NOAA (USA), </a:t>
                      </a:r>
                      <a:r>
                        <a:rPr lang="de-CH" sz="1400" dirty="0" err="1">
                          <a:effectLst/>
                        </a:rPr>
                        <a:t>MeteoSwiss</a:t>
                      </a:r>
                      <a:r>
                        <a:rPr lang="de-CH" sz="1400" dirty="0">
                          <a:effectLst/>
                        </a:rPr>
                        <a:t> (</a:t>
                      </a:r>
                      <a:r>
                        <a:rPr lang="de-CH" sz="1400" dirty="0" err="1">
                          <a:effectLst/>
                        </a:rPr>
                        <a:t>Switzerland</a:t>
                      </a:r>
                      <a:r>
                        <a:rPr lang="de-CH" sz="1400" dirty="0">
                          <a:effectLst/>
                        </a:rPr>
                        <a:t>), </a:t>
                      </a:r>
                      <a:r>
                        <a:rPr lang="de-CH" sz="1400" dirty="0" err="1">
                          <a:effectLst/>
                        </a:rPr>
                        <a:t>BoM</a:t>
                      </a:r>
                      <a:r>
                        <a:rPr lang="de-CH" sz="1400" dirty="0">
                          <a:effectLst/>
                        </a:rPr>
                        <a:t> (</a:t>
                      </a:r>
                      <a:r>
                        <a:rPr lang="de-CH" sz="1400" dirty="0" err="1">
                          <a:effectLst/>
                        </a:rPr>
                        <a:t>Australia</a:t>
                      </a:r>
                      <a:r>
                        <a:rPr lang="de-CH" sz="1400" dirty="0">
                          <a:effectLst/>
                        </a:rPr>
                        <a:t>), NIWA (New </a:t>
                      </a:r>
                      <a:r>
                        <a:rPr lang="de-CH" sz="1400" dirty="0" err="1">
                          <a:effectLst/>
                        </a:rPr>
                        <a:t>Zealand</a:t>
                      </a:r>
                      <a:r>
                        <a:rPr lang="de-CH" sz="1400" dirty="0">
                          <a:effectLst/>
                        </a:rPr>
                        <a:t>), OHP (France), AEMET (Spain), Univ. Thessaloniki (</a:t>
                      </a:r>
                      <a:r>
                        <a:rPr lang="de-CH" sz="1400" dirty="0" err="1">
                          <a:effectLst/>
                        </a:rPr>
                        <a:t>Greece</a:t>
                      </a:r>
                      <a:r>
                        <a:rPr lang="de-CH" sz="1400" dirty="0">
                          <a:effectLst/>
                        </a:rPr>
                        <a:t>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2123620661"/>
                  </a:ext>
                </a:extLst>
              </a:tr>
              <a:tr h="177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MAX-DOAS</a:t>
                      </a:r>
                      <a:endParaRPr lang="x-none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2010-present</a:t>
                      </a:r>
                      <a:endParaRPr lang="x-non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5-10  Sites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NDACC and associated sites</a:t>
                      </a:r>
                      <a:endParaRPr lang="x-non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BIRA (Belgium)</a:t>
                      </a:r>
                      <a:endParaRPr lang="x-none" sz="1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3541534579"/>
                  </a:ext>
                </a:extLst>
              </a:tr>
              <a:tr h="548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Pandora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2012 - present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&gt; 40 sites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at 2020, </a:t>
                      </a:r>
                      <a:r>
                        <a:rPr lang="en-US" sz="1400" dirty="0" err="1">
                          <a:effectLst/>
                        </a:rPr>
                        <a:t>Pandonia</a:t>
                      </a:r>
                      <a:r>
                        <a:rPr lang="en-US" sz="1400" dirty="0">
                          <a:effectLst/>
                        </a:rPr>
                        <a:t> Global Network (PGN)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400" dirty="0">
                          <a:effectLst/>
                        </a:rPr>
                        <a:t>NASA (USA), VTU (USA), </a:t>
                      </a:r>
                      <a:r>
                        <a:rPr lang="de-CH" sz="1400" dirty="0" err="1">
                          <a:effectLst/>
                        </a:rPr>
                        <a:t>LuftBlick</a:t>
                      </a:r>
                      <a:r>
                        <a:rPr lang="de-CH" sz="1400" dirty="0">
                          <a:effectLst/>
                        </a:rPr>
                        <a:t> (Austria</a:t>
                      </a:r>
                      <a:r>
                        <a:rPr lang="de-CH" sz="1400" dirty="0">
                          <a:solidFill>
                            <a:srgbClr val="7030A0"/>
                          </a:solidFill>
                          <a:effectLst/>
                        </a:rPr>
                        <a:t>)</a:t>
                      </a:r>
                      <a:endParaRPr lang="x-none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421419677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A4EA221-F0D8-454D-BB70-AD565DD0BB35}"/>
              </a:ext>
            </a:extLst>
          </p:cNvPr>
          <p:cNvSpPr txBox="1"/>
          <p:nvPr/>
        </p:nvSpPr>
        <p:spPr>
          <a:xfrm>
            <a:off x="1923881" y="5461311"/>
            <a:ext cx="6140912" cy="1015663"/>
          </a:xfrm>
          <a:prstGeom prst="rect">
            <a:avLst/>
          </a:prstGeom>
          <a:solidFill>
            <a:srgbClr val="CDD7FF"/>
          </a:solidFill>
        </p:spPr>
        <p:txBody>
          <a:bodyPr wrap="none" rtlCol="0">
            <a:spAutoFit/>
          </a:bodyPr>
          <a:lstStyle/>
          <a:p>
            <a:r>
              <a:rPr lang="x-none" sz="2000" b="1" dirty="0">
                <a:solidFill>
                  <a:srgbClr val="002060"/>
                </a:solidFill>
              </a:rPr>
              <a:t>Data availability: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000">
                <a:solidFill>
                  <a:srgbClr val="002060"/>
                </a:solidFill>
              </a:rPr>
              <a:t>Individual </a:t>
            </a:r>
            <a:r>
              <a:rPr lang="x-none" sz="2000" dirty="0">
                <a:solidFill>
                  <a:srgbClr val="002060"/>
                </a:solidFill>
              </a:rPr>
              <a:t>platforms in their own data base(s)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002060"/>
                </a:solidFill>
              </a:rPr>
              <a:t>Harmonised (gridded) data products to be determined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6F028-36EB-8140-A079-9A0B2096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9132" y="6572102"/>
            <a:ext cx="6228023" cy="365125"/>
          </a:xfrm>
        </p:spPr>
        <p:txBody>
          <a:bodyPr/>
          <a:lstStyle/>
          <a:p>
            <a:r>
              <a:rPr lang="en-GB" dirty="0"/>
              <a:t>HEGIFTOM: Introduction-HS &amp; RVM-</a:t>
            </a:r>
            <a:r>
              <a:rPr lang="en-GB" dirty="0" err="1"/>
              <a:t>Kick-OFF</a:t>
            </a:r>
            <a:r>
              <a:rPr lang="en-GB" dirty="0"/>
              <a:t> Meeting (22 March 2021)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46977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195136" y="9990"/>
            <a:ext cx="2072940" cy="6848010"/>
            <a:chOff x="10195136" y="9990"/>
            <a:chExt cx="2072940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49343"/>
                <a:ext cx="952780" cy="296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15423" cy="321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15423" cy="321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195136" y="2906836"/>
              <a:ext cx="207294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790BB1-DBD1-4543-B1A9-0C9E09B001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80" y="6526086"/>
            <a:ext cx="2743200" cy="365125"/>
          </a:xfrm>
        </p:spPr>
        <p:txBody>
          <a:bodyPr/>
          <a:lstStyle/>
          <a:p>
            <a:fld id="{8D3E40A6-AD76-404D-B1F0-2AB88AF9A0AA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11.04.21</a:t>
            </a:fld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C31F1A6-0780-CF46-AB62-B16E41FE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x-non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E20D930B-1330-1D4D-B3FC-F15438D46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" y="1023938"/>
            <a:ext cx="4652496" cy="556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feld 10">
            <a:extLst>
              <a:ext uri="{FF2B5EF4-FFF2-40B4-BE49-F238E27FC236}">
                <a16:creationId xmlns:a16="http://schemas.microsoft.com/office/drawing/2014/main" id="{4A85AB85-481B-2743-9966-C3DFEB6DCD30}"/>
              </a:ext>
            </a:extLst>
          </p:cNvPr>
          <p:cNvSpPr txBox="1"/>
          <p:nvPr/>
        </p:nvSpPr>
        <p:spPr>
          <a:xfrm>
            <a:off x="4940184" y="910400"/>
            <a:ext cx="513662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de-DE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de-DE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Ozonesondes:</a:t>
            </a:r>
            <a:r>
              <a:rPr 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Electrochemical balloon </a:t>
            </a:r>
            <a:r>
              <a:rPr lang="de-DE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borne</a:t>
            </a:r>
            <a:r>
              <a:rPr 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sondes</a:t>
            </a:r>
            <a:endPara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Lidar</a:t>
            </a:r>
            <a:r>
              <a:rPr lang="de-D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UV-DIAL  = Differential Absorption </a:t>
            </a:r>
            <a:r>
              <a:rPr lang="de-DE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Lidar</a:t>
            </a:r>
            <a:r>
              <a:rPr 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UV </a:t>
            </a:r>
            <a:r>
              <a:rPr lang="de-DE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endPara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FTIR:</a:t>
            </a:r>
            <a:r>
              <a:rPr 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Fourier Transfor</a:t>
            </a:r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Infra-Red</a:t>
            </a:r>
            <a:r>
              <a:rPr 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solar </a:t>
            </a:r>
            <a:r>
              <a:rPr lang="de-DE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absorption</a:t>
            </a:r>
            <a:r>
              <a:rPr 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endPara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IAGOS (MOZAIC): </a:t>
            </a:r>
            <a:r>
              <a:rPr 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UV-</a:t>
            </a:r>
            <a:r>
              <a:rPr lang="de-DE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-meter </a:t>
            </a:r>
            <a:r>
              <a:rPr lang="de-DE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aboard</a:t>
            </a:r>
            <a:r>
              <a:rPr 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In-Service </a:t>
            </a:r>
            <a:r>
              <a:rPr lang="de-DE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Aircraft</a:t>
            </a:r>
            <a:endPara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Umkehr </a:t>
            </a:r>
            <a:r>
              <a:rPr lang="de-DE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Retrievals</a:t>
            </a:r>
            <a:r>
              <a:rPr 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de-DE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Dobson &amp; Brewer total O3 </a:t>
            </a:r>
            <a:r>
              <a:rPr lang="de-DE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columns</a:t>
            </a:r>
            <a:endPara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de-DE" sz="2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de-DE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MAXDOAS</a:t>
            </a:r>
            <a:r>
              <a:rPr 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Multi Axis Differential Optical Absorption Spectroscopy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Satellites</a:t>
            </a:r>
            <a:r>
              <a:rPr 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(e.g. TROPOMI, OMI, MLS etc.): remote </a:t>
            </a:r>
            <a:r>
              <a:rPr lang="de-DE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sensing</a:t>
            </a:r>
            <a:r>
              <a:rPr 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58">
            <a:extLst>
              <a:ext uri="{FF2B5EF4-FFF2-40B4-BE49-F238E27FC236}">
                <a16:creationId xmlns:a16="http://schemas.microsoft.com/office/drawing/2014/main" id="{6359C96D-42FB-6940-A278-7EDFB1C73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5" y="61590"/>
            <a:ext cx="10263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8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Vertical Ozone Profiling Techniques at Z= 0-20 km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3A50E87-8B68-0A40-B531-B6B9B692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9868" y="6559615"/>
            <a:ext cx="5249532" cy="365125"/>
          </a:xfrm>
        </p:spPr>
        <p:txBody>
          <a:bodyPr/>
          <a:lstStyle/>
          <a:p>
            <a:r>
              <a:rPr lang="en-GB" dirty="0"/>
              <a:t>HEGIFTOM: Introduction-HS &amp; RVM-</a:t>
            </a:r>
            <a:r>
              <a:rPr lang="en-GB" dirty="0" err="1"/>
              <a:t>Kick-OFF</a:t>
            </a:r>
            <a:r>
              <a:rPr lang="en-GB" dirty="0"/>
              <a:t> Meeting (22 March 2021)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3525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6014"/>
            <a:ext cx="2743200" cy="365125"/>
          </a:xfrm>
        </p:spPr>
        <p:txBody>
          <a:bodyPr/>
          <a:lstStyle/>
          <a:p>
            <a:fld id="{7D6CC34B-23D4-674B-B60A-D785850FAC6B}" type="datetime1">
              <a:rPr lang="de-DE" smtClean="0"/>
              <a:t>11.04.21</a:t>
            </a:fld>
            <a:endParaRPr lang="x-none"/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3</a:t>
            </a:fld>
            <a:endParaRPr lang="x-none" sz="1800">
              <a:solidFill>
                <a:schemeClr val="bg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56834FB-2BF4-F240-8A8A-A9EBAEE34DEB}"/>
              </a:ext>
            </a:extLst>
          </p:cNvPr>
          <p:cNvSpPr txBox="1">
            <a:spLocks/>
          </p:cNvSpPr>
          <p:nvPr/>
        </p:nvSpPr>
        <p:spPr>
          <a:xfrm>
            <a:off x="0" y="921391"/>
            <a:ext cx="10302687" cy="5352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rgbClr val="002060"/>
                </a:solidFill>
              </a:rPr>
              <a:t>Key Objective</a:t>
            </a:r>
          </a:p>
          <a:p>
            <a:r>
              <a:rPr lang="en-GB" sz="2800" dirty="0">
                <a:solidFill>
                  <a:srgbClr val="002060"/>
                </a:solidFill>
              </a:rPr>
              <a:t>Evaluation and harmonization of the different free tropospheric ozone datasets of the established measuring platforms. </a:t>
            </a:r>
          </a:p>
          <a:p>
            <a:pPr>
              <a:spcBef>
                <a:spcPts val="1600"/>
              </a:spcBef>
            </a:pPr>
            <a:r>
              <a:rPr lang="en-GB" sz="2800" b="1" dirty="0">
                <a:solidFill>
                  <a:srgbClr val="002060"/>
                </a:solidFill>
              </a:rPr>
              <a:t>Major Deliverable</a:t>
            </a:r>
          </a:p>
          <a:p>
            <a:r>
              <a:rPr lang="en-GB" sz="2800" b="1" i="1" u="sng" dirty="0">
                <a:solidFill>
                  <a:srgbClr val="002060"/>
                </a:solidFill>
              </a:rPr>
              <a:t>Quality assessed </a:t>
            </a:r>
            <a:r>
              <a:rPr lang="en-GB" sz="2800" dirty="0">
                <a:solidFill>
                  <a:srgbClr val="002060"/>
                </a:solidFill>
              </a:rPr>
              <a:t>ozone data sets, whereby  each measurement gets also an </a:t>
            </a:r>
            <a:r>
              <a:rPr lang="en-GB" sz="2800" b="1" i="1" u="sng" dirty="0">
                <a:solidFill>
                  <a:srgbClr val="002060"/>
                </a:solidFill>
              </a:rPr>
              <a:t>uncertainty</a:t>
            </a:r>
            <a:r>
              <a:rPr lang="en-GB" sz="2800" dirty="0">
                <a:solidFill>
                  <a:srgbClr val="002060"/>
                </a:solidFill>
              </a:rPr>
              <a:t> and a </a:t>
            </a:r>
            <a:r>
              <a:rPr lang="en-GB" sz="2800" b="1" i="1" u="sng" dirty="0">
                <a:solidFill>
                  <a:srgbClr val="002060"/>
                </a:solidFill>
              </a:rPr>
              <a:t>quality flag</a:t>
            </a:r>
            <a:r>
              <a:rPr lang="en-GB" sz="2800" dirty="0">
                <a:solidFill>
                  <a:srgbClr val="002060"/>
                </a:solidFill>
              </a:rPr>
              <a:t>. Thereby , </a:t>
            </a:r>
            <a:r>
              <a:rPr lang="en-GB" sz="2800" b="1" i="1" u="sng" dirty="0">
                <a:solidFill>
                  <a:srgbClr val="002060"/>
                </a:solidFill>
              </a:rPr>
              <a:t>representativeness</a:t>
            </a:r>
            <a:r>
              <a:rPr lang="en-GB" sz="2800" dirty="0">
                <a:solidFill>
                  <a:srgbClr val="002060"/>
                </a:solidFill>
              </a:rPr>
              <a:t> and </a:t>
            </a:r>
            <a:r>
              <a:rPr lang="en-GB" sz="2800" b="1" i="1" u="sng" dirty="0">
                <a:solidFill>
                  <a:srgbClr val="002060"/>
                </a:solidFill>
              </a:rPr>
              <a:t>instrumental drifts </a:t>
            </a:r>
            <a:r>
              <a:rPr lang="en-GB" sz="2800" dirty="0">
                <a:solidFill>
                  <a:srgbClr val="002060"/>
                </a:solidFill>
              </a:rPr>
              <a:t>will be characterized and evaluated.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b="1" dirty="0">
                <a:solidFill>
                  <a:srgbClr val="0054FF"/>
                </a:solidFill>
              </a:rPr>
              <a:t>Workplan</a:t>
            </a:r>
          </a:p>
          <a:p>
            <a:r>
              <a:rPr lang="en-GB" sz="2800" dirty="0">
                <a:solidFill>
                  <a:srgbClr val="0054FF"/>
                </a:solidFill>
              </a:rPr>
              <a:t>Scheduled for three years: (</a:t>
            </a:r>
            <a:r>
              <a:rPr lang="en-GB" sz="2800" dirty="0" err="1">
                <a:solidFill>
                  <a:srgbClr val="0054FF"/>
                </a:solidFill>
              </a:rPr>
              <a:t>i</a:t>
            </a:r>
            <a:r>
              <a:rPr lang="en-GB" sz="2800" dirty="0">
                <a:solidFill>
                  <a:srgbClr val="0054FF"/>
                </a:solidFill>
              </a:rPr>
              <a:t>.) Internal consistency; (ii.) External consistency; (iii.) Exploitation of Data. </a:t>
            </a:r>
          </a:p>
          <a:p>
            <a:r>
              <a:rPr lang="en-GB" sz="2800" i="1" dirty="0">
                <a:solidFill>
                  <a:srgbClr val="FF0000"/>
                </a:solidFill>
              </a:rPr>
              <a:t>However, the time line given in the HEGIFTOM workplan is flexible and can be different for the different platforms (</a:t>
            </a:r>
            <a:r>
              <a:rPr lang="en-GB" sz="2800" i="1" u="sng" dirty="0">
                <a:solidFill>
                  <a:srgbClr val="FF0000"/>
                </a:solidFill>
              </a:rPr>
              <a:t>Responsibility of the Platform PI’</a:t>
            </a:r>
            <a:r>
              <a:rPr lang="en-GB" sz="2800" b="1" i="1" u="sng" dirty="0">
                <a:solidFill>
                  <a:srgbClr val="FF0000"/>
                </a:solidFill>
              </a:rPr>
              <a:t>s</a:t>
            </a:r>
            <a:r>
              <a:rPr lang="en-GB" sz="2800" i="1" dirty="0">
                <a:solidFill>
                  <a:srgbClr val="FF0000"/>
                </a:solidFill>
              </a:rPr>
              <a:t>).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1571846" y="65768"/>
            <a:ext cx="8128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TOAR-II Focus Working Group</a:t>
            </a:r>
            <a:r>
              <a:rPr lang="en-GB" sz="3200" dirty="0">
                <a:solidFill>
                  <a:srgbClr val="002060"/>
                </a:solidFill>
                <a:latin typeface="Cambria" panose="02040503050406030204" pitchFamily="18" charset="0"/>
              </a:rPr>
              <a:t>: </a:t>
            </a:r>
            <a:r>
              <a:rPr lang="en-GB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HEGIFTOM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endParaRPr lang="x-none" sz="3200" dirty="0"/>
          </a:p>
        </p:txBody>
      </p:sp>
      <p:sp>
        <p:nvSpPr>
          <p:cNvPr id="19" name="Footer Placeholder 16">
            <a:extLst>
              <a:ext uri="{FF2B5EF4-FFF2-40B4-BE49-F238E27FC236}">
                <a16:creationId xmlns:a16="http://schemas.microsoft.com/office/drawing/2014/main" id="{D8A6E8AA-15FD-B04E-8A37-30EBAEE12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3708" y="6544632"/>
            <a:ext cx="5834857" cy="365125"/>
          </a:xfrm>
        </p:spPr>
        <p:txBody>
          <a:bodyPr/>
          <a:lstStyle/>
          <a:p>
            <a:r>
              <a:rPr lang="en-GB" dirty="0"/>
              <a:t>HEGIFTOM: Introduction-HS &amp; RVM-</a:t>
            </a:r>
            <a:r>
              <a:rPr lang="en-GB" dirty="0" err="1"/>
              <a:t>Kick-OFF</a:t>
            </a:r>
            <a:r>
              <a:rPr lang="en-GB" dirty="0"/>
              <a:t> Meeting Day#3 (29 March 2021)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1435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56" y="6516770"/>
            <a:ext cx="2743200" cy="365125"/>
          </a:xfrm>
        </p:spPr>
        <p:txBody>
          <a:bodyPr/>
          <a:lstStyle/>
          <a:p>
            <a:fld id="{FE0722F5-7531-4F4A-952C-F976F67E5DB8}" type="datetime1">
              <a:rPr lang="de-DE" smtClean="0"/>
              <a:t>11.04.21</a:t>
            </a:fld>
            <a:endParaRPr lang="x-none"/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4</a:t>
            </a:fld>
            <a:endParaRPr lang="x-none" sz="180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3B5244-20FF-A943-A625-83FF42CF5198}"/>
              </a:ext>
            </a:extLst>
          </p:cNvPr>
          <p:cNvSpPr/>
          <p:nvPr/>
        </p:nvSpPr>
        <p:spPr>
          <a:xfrm>
            <a:off x="1226516" y="2436405"/>
            <a:ext cx="762099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b="1" dirty="0" err="1">
                <a:solidFill>
                  <a:srgbClr val="0054FF"/>
                </a:solidFill>
              </a:rPr>
              <a:t>Presentation</a:t>
            </a:r>
            <a:r>
              <a:rPr lang="de-DE" sz="3200" b="1" dirty="0">
                <a:solidFill>
                  <a:srgbClr val="0054FF"/>
                </a:solidFill>
              </a:rPr>
              <a:t> </a:t>
            </a:r>
            <a:r>
              <a:rPr lang="de-DE" sz="3200" b="1" dirty="0" err="1">
                <a:solidFill>
                  <a:srgbClr val="0054FF"/>
                </a:solidFill>
              </a:rPr>
              <a:t>by</a:t>
            </a:r>
            <a:r>
              <a:rPr lang="de-DE" sz="3200" b="1" dirty="0">
                <a:solidFill>
                  <a:srgbClr val="0054FF"/>
                </a:solidFill>
              </a:rPr>
              <a:t> Kai-</a:t>
            </a:r>
            <a:r>
              <a:rPr lang="de-DE" sz="3200" b="1" dirty="0" err="1">
                <a:solidFill>
                  <a:srgbClr val="0054FF"/>
                </a:solidFill>
              </a:rPr>
              <a:t>Lan</a:t>
            </a:r>
            <a:r>
              <a:rPr lang="de-DE" sz="3200" b="1" dirty="0">
                <a:solidFill>
                  <a:srgbClr val="0054FF"/>
                </a:solidFill>
              </a:rPr>
              <a:t> Chang (mp4):</a:t>
            </a:r>
          </a:p>
          <a:p>
            <a:r>
              <a:rPr lang="en-DE" u="sng" dirty="0">
                <a:solidFill>
                  <a:srgbClr val="0563C1"/>
                </a:solidFill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  <a:hlinkClick r:id="rId4" tooltip="https://www.dropbox.com/s/801u38mfcs5tki5/HEGIFTOM_2021_klc.mp4?dl=0"/>
              </a:rPr>
              <a:t>https://www.dropbox.com/s/801u38mfcs5tki5/HEGIFTOM_2021_klc.mp4?dl=0</a:t>
            </a:r>
            <a:endParaRPr lang="en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Footer Placeholder 16">
            <a:extLst>
              <a:ext uri="{FF2B5EF4-FFF2-40B4-BE49-F238E27FC236}">
                <a16:creationId xmlns:a16="http://schemas.microsoft.com/office/drawing/2014/main" id="{93925AE4-4700-3346-B9F9-B2C82C30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3708" y="6544632"/>
            <a:ext cx="5834857" cy="365125"/>
          </a:xfrm>
        </p:spPr>
        <p:txBody>
          <a:bodyPr/>
          <a:lstStyle/>
          <a:p>
            <a:r>
              <a:rPr lang="en-GB" dirty="0"/>
              <a:t>HEGIFTOM: Introduction-HS &amp; RVM-</a:t>
            </a:r>
            <a:r>
              <a:rPr lang="en-GB" dirty="0" err="1"/>
              <a:t>Kick-OFF</a:t>
            </a:r>
            <a:r>
              <a:rPr lang="en-GB" dirty="0"/>
              <a:t> Meeting Day#3 (29 March 2021)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72563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76855" y="10512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FB406984-812C-F34F-A8A7-72588E58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2885"/>
            <a:ext cx="2743200" cy="365125"/>
          </a:xfrm>
        </p:spPr>
        <p:txBody>
          <a:bodyPr/>
          <a:lstStyle/>
          <a:p>
            <a:fld id="{8F548158-A461-0D4B-8468-ED120F46A530}" type="datetime1">
              <a:rPr lang="de-DE" smtClean="0"/>
              <a:t>11.04.21</a:t>
            </a:fld>
            <a:endParaRPr lang="x-none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F3A07C4-4783-BB43-AA31-EFFB3E40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3705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600" b="1" smtClean="0">
                <a:solidFill>
                  <a:schemeClr val="bg1"/>
                </a:solidFill>
              </a:rPr>
              <a:t>5</a:t>
            </a:fld>
            <a:endParaRPr lang="x-none" sz="16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6D6175-4554-1D49-BC37-BE49C6F3C3F8}"/>
              </a:ext>
            </a:extLst>
          </p:cNvPr>
          <p:cNvSpPr/>
          <p:nvPr/>
        </p:nvSpPr>
        <p:spPr>
          <a:xfrm>
            <a:off x="319565" y="959732"/>
            <a:ext cx="9734242" cy="503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Homogenization/harmonization activities within each network (incl. reporting of random or systematic uncertainties) is on the responsibility of the PI of each platform</a:t>
            </a:r>
            <a:endParaRPr lang="x-none" sz="24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HEGIFTOM prescriptions,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comparing those activities enables the different platforms to learn from each other:</a:t>
            </a:r>
          </a:p>
          <a:p>
            <a:pPr marL="800100" lvl="1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Commonalities when meaningful for a platform</a:t>
            </a:r>
          </a:p>
          <a:p>
            <a:pPr marL="800100" lvl="1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Differences between platforms allowed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Primary deliverable to TOAR-II: </a:t>
            </a:r>
            <a:r>
              <a:rPr lang="en-US" sz="2400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internal consistent free- tropospheric ozone measurements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different ground-based platforms, in their natural coordinates plus the documentation of the the </a:t>
            </a:r>
            <a:r>
              <a:rPr lang="en-US" sz="2400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external consistency among the different platforms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9D725-6826-FE4D-8363-8D7D1C2AE152}"/>
              </a:ext>
            </a:extLst>
          </p:cNvPr>
          <p:cNvSpPr/>
          <p:nvPr/>
        </p:nvSpPr>
        <p:spPr>
          <a:xfrm>
            <a:off x="2117560" y="116041"/>
            <a:ext cx="7058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HEGIFTOM: Internal Consistency</a:t>
            </a:r>
            <a:endParaRPr lang="x-none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ooter Placeholder 16">
            <a:extLst>
              <a:ext uri="{FF2B5EF4-FFF2-40B4-BE49-F238E27FC236}">
                <a16:creationId xmlns:a16="http://schemas.microsoft.com/office/drawing/2014/main" id="{71BBD53A-7900-5942-87A4-C0D7CDFF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3708" y="6544632"/>
            <a:ext cx="5834857" cy="365125"/>
          </a:xfrm>
        </p:spPr>
        <p:txBody>
          <a:bodyPr/>
          <a:lstStyle/>
          <a:p>
            <a:r>
              <a:rPr lang="en-GB" dirty="0"/>
              <a:t>HEGIFTOM: Introduction-HS &amp; RVM-</a:t>
            </a:r>
            <a:r>
              <a:rPr lang="en-GB" dirty="0" err="1"/>
              <a:t>Kick-OFF</a:t>
            </a:r>
            <a:r>
              <a:rPr lang="en-GB" dirty="0"/>
              <a:t> Meeting Day#3 (29 March 2021)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019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56" y="6516770"/>
            <a:ext cx="2743200" cy="365125"/>
          </a:xfrm>
        </p:spPr>
        <p:txBody>
          <a:bodyPr/>
          <a:lstStyle/>
          <a:p>
            <a:fld id="{FE0722F5-7531-4F4A-952C-F976F67E5DB8}" type="datetime1">
              <a:rPr lang="de-DE" smtClean="0"/>
              <a:t>11.04.21</a:t>
            </a:fld>
            <a:endParaRPr lang="x-none"/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6</a:t>
            </a:fld>
            <a:endParaRPr lang="x-none" sz="180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A1531D-32D1-4041-990B-76CD9283046C}"/>
              </a:ext>
            </a:extLst>
          </p:cNvPr>
          <p:cNvSpPr txBox="1"/>
          <p:nvPr/>
        </p:nvSpPr>
        <p:spPr>
          <a:xfrm>
            <a:off x="1783008" y="95627"/>
            <a:ext cx="7004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2060"/>
                </a:solidFill>
              </a:rPr>
              <a:t>HEGIFTOM-KOM Day 1: Summary On </a:t>
            </a:r>
            <a:r>
              <a:rPr lang="de-DE" sz="2400" b="1" dirty="0">
                <a:solidFill>
                  <a:srgbClr val="002060"/>
                </a:solidFill>
              </a:rPr>
              <a:t>Data Repository</a:t>
            </a:r>
            <a:endParaRPr lang="x-none" sz="2400" b="1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927018-8C16-5547-B98B-842572221531}"/>
              </a:ext>
            </a:extLst>
          </p:cNvPr>
          <p:cNvSpPr txBox="1"/>
          <p:nvPr/>
        </p:nvSpPr>
        <p:spPr>
          <a:xfrm>
            <a:off x="404813" y="661545"/>
            <a:ext cx="9043987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x-none" sz="2000" b="1" i="1" dirty="0">
                <a:solidFill>
                  <a:srgbClr val="002060"/>
                </a:solidFill>
              </a:rPr>
              <a:t>Preamble</a:t>
            </a:r>
          </a:p>
          <a:p>
            <a:pPr>
              <a:spcBef>
                <a:spcPts val="600"/>
              </a:spcBef>
            </a:pPr>
            <a:r>
              <a:rPr lang="x-none" sz="2000" i="1" dirty="0">
                <a:solidFill>
                  <a:srgbClr val="002060"/>
                </a:solidFill>
              </a:rPr>
              <a:t>TOAR-II will not create a data base for free tropospheric observations or new data products. Only surface data of TOAR-I are in a common integrated data base (JOIN at FZJ: PI = Martin Schultz)</a:t>
            </a:r>
          </a:p>
          <a:p>
            <a:endParaRPr lang="x-none" sz="2000" dirty="0">
              <a:solidFill>
                <a:srgbClr val="002060"/>
              </a:solidFill>
            </a:endParaRPr>
          </a:p>
          <a:p>
            <a:r>
              <a:rPr lang="x-none" sz="2400" b="1" dirty="0">
                <a:solidFill>
                  <a:srgbClr val="002060"/>
                </a:solidFill>
              </a:rPr>
              <a:t>HEGIFTOM Policy on Data Storage:</a:t>
            </a:r>
            <a:endParaRPr lang="x-none" sz="2000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0054FF"/>
                </a:solidFill>
              </a:rPr>
              <a:t>HEGIFTOM will provide a password protected FTP-data server (limited capacity) to store processed data.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002060"/>
                </a:solidFill>
              </a:rPr>
              <a:t>Original data primarily stored at the native data base of each measuring platform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002060"/>
                </a:solidFill>
              </a:rPr>
              <a:t>HEGIFTOM will provide for each groundbased platform the entry point for the data base of the original data.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002060"/>
                </a:solidFill>
              </a:rPr>
              <a:t>New, harmonised data can be stored  on HEGIFTOM-ftp data server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002060"/>
                </a:solidFill>
              </a:rPr>
              <a:t>Results from external consistency and eventual representativeness studies can be stored  on HEGIFTOM-ftp data server or by another entry point if required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0054FF"/>
                </a:solidFill>
              </a:rPr>
              <a:t>However, HEGIFTOM will be flexible and open for other practical solutions. BUT: keep things simple and manageable within the limited resources that are available  </a:t>
            </a:r>
          </a:p>
        </p:txBody>
      </p:sp>
      <p:sp>
        <p:nvSpPr>
          <p:cNvPr id="19" name="Footer Placeholder 16">
            <a:extLst>
              <a:ext uri="{FF2B5EF4-FFF2-40B4-BE49-F238E27FC236}">
                <a16:creationId xmlns:a16="http://schemas.microsoft.com/office/drawing/2014/main" id="{DA17F0EB-9680-A34E-8AB5-53433DA3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3708" y="6544632"/>
            <a:ext cx="5834857" cy="365125"/>
          </a:xfrm>
        </p:spPr>
        <p:txBody>
          <a:bodyPr/>
          <a:lstStyle/>
          <a:p>
            <a:r>
              <a:rPr lang="en-GB" dirty="0"/>
              <a:t>HEGIFTOM: Introduction-HS &amp; RVM-</a:t>
            </a:r>
            <a:r>
              <a:rPr lang="en-GB" dirty="0" err="1"/>
              <a:t>Kick-OFF</a:t>
            </a:r>
            <a:r>
              <a:rPr lang="en-GB" dirty="0"/>
              <a:t> Meeting Day#3 (29 March 2021)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3137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195136" y="9990"/>
            <a:ext cx="2072940" cy="6848010"/>
            <a:chOff x="10195136" y="9990"/>
            <a:chExt cx="2072940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8" y="312048"/>
              <a:ext cx="1676822" cy="1579342"/>
              <a:chOff x="8700120" y="4080056"/>
              <a:chExt cx="1415475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389573">
                <a:off x="9162815" y="5020111"/>
                <a:ext cx="952780" cy="296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i="1" dirty="0">
                    <a:solidFill>
                      <a:srgbClr val="78BA2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Phase-II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195136" y="2906836"/>
              <a:ext cx="207294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7F5B3229-A78E-0F45-BB07-CAA63BDBD925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11.04.21</a:t>
            </a:fld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x-non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A639D2-357E-EE47-A159-8751EDAA18B7}"/>
              </a:ext>
            </a:extLst>
          </p:cNvPr>
          <p:cNvSpPr/>
          <p:nvPr/>
        </p:nvSpPr>
        <p:spPr>
          <a:xfrm>
            <a:off x="156550" y="167041"/>
            <a:ext cx="10110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Ground-based Free Tropospheric Ozone Measuring Platforms: </a:t>
            </a:r>
          </a:p>
          <a:p>
            <a:pPr algn="ctr"/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Homogenisation-Uncertainty (Random-Systematic)-Data Flagging-Internal Consistency </a:t>
            </a:r>
            <a:endParaRPr lang="x-none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9F62D5E-D2F7-B04C-8060-853638FE6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302819"/>
              </p:ext>
            </p:extLst>
          </p:nvPr>
        </p:nvGraphicFramePr>
        <p:xfrm>
          <a:off x="163454" y="1254748"/>
          <a:ext cx="9952361" cy="4678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6191">
                  <a:extLst>
                    <a:ext uri="{9D8B030D-6E8A-4147-A177-3AD203B41FA5}">
                      <a16:colId xmlns:a16="http://schemas.microsoft.com/office/drawing/2014/main" val="731621246"/>
                    </a:ext>
                  </a:extLst>
                </a:gridCol>
                <a:gridCol w="1230279">
                  <a:extLst>
                    <a:ext uri="{9D8B030D-6E8A-4147-A177-3AD203B41FA5}">
                      <a16:colId xmlns:a16="http://schemas.microsoft.com/office/drawing/2014/main" val="528761250"/>
                    </a:ext>
                  </a:extLst>
                </a:gridCol>
                <a:gridCol w="1567776">
                  <a:extLst>
                    <a:ext uri="{9D8B030D-6E8A-4147-A177-3AD203B41FA5}">
                      <a16:colId xmlns:a16="http://schemas.microsoft.com/office/drawing/2014/main" val="3673913562"/>
                    </a:ext>
                  </a:extLst>
                </a:gridCol>
                <a:gridCol w="1990016">
                  <a:extLst>
                    <a:ext uri="{9D8B030D-6E8A-4147-A177-3AD203B41FA5}">
                      <a16:colId xmlns:a16="http://schemas.microsoft.com/office/drawing/2014/main" val="663685210"/>
                    </a:ext>
                  </a:extLst>
                </a:gridCol>
                <a:gridCol w="1682251">
                  <a:extLst>
                    <a:ext uri="{9D8B030D-6E8A-4147-A177-3AD203B41FA5}">
                      <a16:colId xmlns:a16="http://schemas.microsoft.com/office/drawing/2014/main" val="3237508139"/>
                    </a:ext>
                  </a:extLst>
                </a:gridCol>
                <a:gridCol w="2075848">
                  <a:extLst>
                    <a:ext uri="{9D8B030D-6E8A-4147-A177-3AD203B41FA5}">
                      <a16:colId xmlns:a16="http://schemas.microsoft.com/office/drawing/2014/main" val="1218928643"/>
                    </a:ext>
                  </a:extLst>
                </a:gridCol>
              </a:tblGrid>
              <a:tr h="191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Instrument/ Platform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Homogeni-sation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Uncertainty: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Random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Uncertainty: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Systematic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Flagging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Internal 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Consistency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2681178436"/>
                  </a:ext>
                </a:extLst>
              </a:tr>
              <a:tr h="548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Ozone- sondes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Dec. 2021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x-non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Dec.2021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3805437878"/>
                  </a:ext>
                </a:extLst>
              </a:tr>
              <a:tr h="548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MOZAIC/ IAGOS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Done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x-non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 </a:t>
                      </a:r>
                      <a:r>
                        <a:rPr lang="de-DE" sz="1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60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Blot</a:t>
                      </a:r>
                      <a:r>
                        <a:rPr lang="de-DE" sz="1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et., AMT, 2020)</a:t>
                      </a:r>
                      <a:endParaRPr lang="x-non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924265398"/>
                  </a:ext>
                </a:extLst>
              </a:tr>
              <a:tr h="548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FTIR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Done (2021)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 Station</a:t>
                      </a:r>
                      <a:endParaRPr lang="x-non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Under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Investigation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85312276"/>
                  </a:ext>
                </a:extLst>
              </a:tr>
              <a:tr h="548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Lidar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Done (2021)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x-non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1219167982"/>
                  </a:ext>
                </a:extLst>
              </a:tr>
              <a:tr h="845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Umkehr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(Dobson &amp; Brewer)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Under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Investigation</a:t>
                      </a:r>
                      <a:endParaRPr lang="x-non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Under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Investigations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2123620661"/>
                  </a:ext>
                </a:extLst>
              </a:tr>
              <a:tr h="240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MAX-DOAS</a:t>
                      </a:r>
                      <a:endParaRPr lang="x-none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3541534579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Pandora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73" marR="52373" marT="0" marB="0"/>
                </a:tc>
                <a:extLst>
                  <a:ext uri="{0D108BD9-81ED-4DB2-BD59-A6C34878D82A}">
                    <a16:rowId xmlns:a16="http://schemas.microsoft.com/office/drawing/2014/main" val="421419677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A4EA221-F0D8-454D-BB70-AD565DD0BB35}"/>
              </a:ext>
            </a:extLst>
          </p:cNvPr>
          <p:cNvSpPr txBox="1"/>
          <p:nvPr/>
        </p:nvSpPr>
        <p:spPr>
          <a:xfrm>
            <a:off x="2422687" y="8407550"/>
            <a:ext cx="6140912" cy="1015663"/>
          </a:xfrm>
          <a:prstGeom prst="rect">
            <a:avLst/>
          </a:prstGeom>
          <a:solidFill>
            <a:srgbClr val="CDD7FF"/>
          </a:solidFill>
        </p:spPr>
        <p:txBody>
          <a:bodyPr wrap="none" rtlCol="0">
            <a:spAutoFit/>
          </a:bodyPr>
          <a:lstStyle/>
          <a:p>
            <a:r>
              <a:rPr lang="x-none" sz="2000" b="1" dirty="0">
                <a:solidFill>
                  <a:srgbClr val="002060"/>
                </a:solidFill>
              </a:rPr>
              <a:t>Data availability: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000">
                <a:solidFill>
                  <a:srgbClr val="002060"/>
                </a:solidFill>
              </a:rPr>
              <a:t>Individual </a:t>
            </a:r>
            <a:r>
              <a:rPr lang="x-none" sz="2000" dirty="0">
                <a:solidFill>
                  <a:srgbClr val="002060"/>
                </a:solidFill>
              </a:rPr>
              <a:t>platforms in their own data base(s)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002060"/>
                </a:solidFill>
              </a:rPr>
              <a:t>Harmonised (gridded) data products to be determined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CD395CC-B8F8-D147-B882-303145BF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3708" y="6544632"/>
            <a:ext cx="5834857" cy="365125"/>
          </a:xfrm>
        </p:spPr>
        <p:txBody>
          <a:bodyPr/>
          <a:lstStyle/>
          <a:p>
            <a:r>
              <a:rPr lang="en-GB" dirty="0"/>
              <a:t>HEGIFTOM: Introduction-HS &amp; RVM-</a:t>
            </a:r>
            <a:r>
              <a:rPr lang="en-GB" dirty="0" err="1"/>
              <a:t>Kick-OFF</a:t>
            </a:r>
            <a:r>
              <a:rPr lang="en-GB" dirty="0"/>
              <a:t> Meeting Day#3 (29 March 2021)</a:t>
            </a:r>
            <a:endParaRPr lang="x-non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119E49-922B-2440-B9EA-AFD21B32ADA6}"/>
              </a:ext>
            </a:extLst>
          </p:cNvPr>
          <p:cNvSpPr/>
          <p:nvPr/>
        </p:nvSpPr>
        <p:spPr>
          <a:xfrm>
            <a:off x="1564641" y="5443523"/>
            <a:ext cx="8551174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dirty="0"/>
              <a:t>Development of a tropospheric data product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3D3F3D-FCF0-E94C-97FA-D546D44D0A4F}"/>
              </a:ext>
            </a:extLst>
          </p:cNvPr>
          <p:cNvSpPr/>
          <p:nvPr/>
        </p:nvSpPr>
        <p:spPr>
          <a:xfrm>
            <a:off x="1564639" y="5737964"/>
            <a:ext cx="8551175" cy="274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dirty="0"/>
              <a:t>Development of a tropospheric data product</a:t>
            </a:r>
          </a:p>
        </p:txBody>
      </p:sp>
    </p:spTree>
    <p:extLst>
      <p:ext uri="{BB962C8B-B14F-4D97-AF65-F5344CB8AC3E}">
        <p14:creationId xmlns:p14="http://schemas.microsoft.com/office/powerpoint/2010/main" val="431652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56" y="6516770"/>
            <a:ext cx="2743200" cy="365125"/>
          </a:xfrm>
        </p:spPr>
        <p:txBody>
          <a:bodyPr/>
          <a:lstStyle/>
          <a:p>
            <a:fld id="{FE0722F5-7531-4F4A-952C-F976F67E5DB8}" type="datetime1">
              <a:rPr lang="de-DE" smtClean="0"/>
              <a:t>11.04.21</a:t>
            </a:fld>
            <a:endParaRPr lang="x-none"/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8</a:t>
            </a:fld>
            <a:endParaRPr lang="x-none" sz="1800">
              <a:solidFill>
                <a:schemeClr val="bg1"/>
              </a:solidFill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02A13E7-06C4-6D49-8275-018E2E96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3708" y="6544632"/>
            <a:ext cx="5834857" cy="365125"/>
          </a:xfrm>
        </p:spPr>
        <p:txBody>
          <a:bodyPr/>
          <a:lstStyle/>
          <a:p>
            <a:r>
              <a:rPr lang="en-GB" dirty="0"/>
              <a:t>HEGIFTOM: Introduction-HS &amp; RVM-</a:t>
            </a:r>
            <a:r>
              <a:rPr lang="en-GB" dirty="0" err="1"/>
              <a:t>Kick-OFF</a:t>
            </a:r>
            <a:r>
              <a:rPr lang="en-GB" dirty="0"/>
              <a:t> Meeting (22 March 2021)</a:t>
            </a:r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9A0C2-22DE-A940-AF01-9BB8E40B5788}"/>
              </a:ext>
            </a:extLst>
          </p:cNvPr>
          <p:cNvSpPr txBox="1"/>
          <p:nvPr/>
        </p:nvSpPr>
        <p:spPr>
          <a:xfrm>
            <a:off x="1914738" y="2583670"/>
            <a:ext cx="60610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x-none" sz="2400" dirty="0">
                <a:solidFill>
                  <a:srgbClr val="0054FF"/>
                </a:solidFill>
              </a:rPr>
              <a:t>Discussion Internal Consistency: </a:t>
            </a:r>
          </a:p>
          <a:p>
            <a:pPr algn="ctr">
              <a:spcBef>
                <a:spcPts val="1200"/>
              </a:spcBef>
            </a:pPr>
            <a:r>
              <a:rPr lang="x-none" sz="2400" dirty="0">
                <a:solidFill>
                  <a:srgbClr val="0054FF"/>
                </a:solidFill>
              </a:rPr>
              <a:t>Switch </a:t>
            </a:r>
            <a:r>
              <a:rPr lang="x-none" sz="2400">
                <a:solidFill>
                  <a:srgbClr val="0054FF"/>
                </a:solidFill>
              </a:rPr>
              <a:t>to HEGIFTOM</a:t>
            </a:r>
            <a:r>
              <a:rPr lang="en-US" sz="2400" dirty="0">
                <a:solidFill>
                  <a:srgbClr val="0054FF"/>
                </a:solidFill>
              </a:rPr>
              <a:t>-KOM </a:t>
            </a:r>
            <a:r>
              <a:rPr lang="x-none" sz="2400">
                <a:solidFill>
                  <a:srgbClr val="0054FF"/>
                </a:solidFill>
              </a:rPr>
              <a:t>Google </a:t>
            </a:r>
            <a:r>
              <a:rPr lang="x-none" sz="2400" dirty="0">
                <a:solidFill>
                  <a:srgbClr val="0054FF"/>
                </a:solidFill>
              </a:rPr>
              <a:t>Slides Day#3</a:t>
            </a:r>
          </a:p>
        </p:txBody>
      </p:sp>
    </p:spTree>
    <p:extLst>
      <p:ext uri="{BB962C8B-B14F-4D97-AF65-F5344CB8AC3E}">
        <p14:creationId xmlns:p14="http://schemas.microsoft.com/office/powerpoint/2010/main" val="185231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56" y="6516770"/>
            <a:ext cx="2743200" cy="365125"/>
          </a:xfrm>
        </p:spPr>
        <p:txBody>
          <a:bodyPr/>
          <a:lstStyle/>
          <a:p>
            <a:fld id="{FE0722F5-7531-4F4A-952C-F976F67E5DB8}" type="datetime1">
              <a:rPr lang="de-DE" smtClean="0"/>
              <a:t>11.04.21</a:t>
            </a:fld>
            <a:endParaRPr lang="x-none"/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9</a:t>
            </a:fld>
            <a:endParaRPr lang="x-none" sz="1800">
              <a:solidFill>
                <a:schemeClr val="bg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8C3BF9E-F1B2-D84A-A909-A5680C46C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89" y="1142995"/>
            <a:ext cx="6400813" cy="457200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D085D6B-719E-B14E-A90E-AEA498EA81F2}"/>
              </a:ext>
            </a:extLst>
          </p:cNvPr>
          <p:cNvSpPr/>
          <p:nvPr/>
        </p:nvSpPr>
        <p:spPr>
          <a:xfrm>
            <a:off x="2117560" y="116041"/>
            <a:ext cx="7058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HEGIFTOM: External consistency</a:t>
            </a:r>
            <a:endParaRPr lang="x-none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7CCFCD5-DD19-C447-BA94-9432398A7AA6}"/>
              </a:ext>
            </a:extLst>
          </p:cNvPr>
          <p:cNvGrpSpPr/>
          <p:nvPr/>
        </p:nvGrpSpPr>
        <p:grpSpPr>
          <a:xfrm>
            <a:off x="1320618" y="2097816"/>
            <a:ext cx="7413071" cy="4173667"/>
            <a:chOff x="1320618" y="2097816"/>
            <a:chExt cx="7413071" cy="417366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A33B11A-30BA-E34F-8988-BA8F1306AD19}"/>
                </a:ext>
              </a:extLst>
            </p:cNvPr>
            <p:cNvGrpSpPr/>
            <p:nvPr/>
          </p:nvGrpSpPr>
          <p:grpSpPr>
            <a:xfrm>
              <a:off x="1320618" y="2097816"/>
              <a:ext cx="7413071" cy="2995915"/>
              <a:chOff x="1320618" y="2097816"/>
              <a:chExt cx="7413071" cy="2995915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A836E08-5302-BC4C-8B8A-E250E20600CB}"/>
                  </a:ext>
                </a:extLst>
              </p:cNvPr>
              <p:cNvSpPr txBox="1"/>
              <p:nvPr/>
            </p:nvSpPr>
            <p:spPr>
              <a:xfrm>
                <a:off x="7967132" y="4724399"/>
                <a:ext cx="76655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Laude</a:t>
                </a:r>
                <a:r>
                  <a:rPr lang="en-US" dirty="0"/>
                  <a:t>r</a:t>
                </a:r>
                <a:endParaRPr lang="fr-FR" dirty="0"/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22239E1A-3CDE-224D-A186-66466583B03C}"/>
                  </a:ext>
                </a:extLst>
              </p:cNvPr>
              <p:cNvCxnSpPr/>
              <p:nvPr/>
            </p:nvCxnSpPr>
            <p:spPr>
              <a:xfrm flipH="1" flipV="1">
                <a:off x="7780867" y="4724399"/>
                <a:ext cx="186265" cy="1846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348247-6EB1-2645-8790-A9A0AE99AC1D}"/>
                  </a:ext>
                </a:extLst>
              </p:cNvPr>
              <p:cNvSpPr txBox="1"/>
              <p:nvPr/>
            </p:nvSpPr>
            <p:spPr>
              <a:xfrm>
                <a:off x="5892765" y="4308734"/>
                <a:ext cx="1102802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Reunion Is.</a:t>
                </a:r>
                <a:endParaRPr lang="fr-FR" dirty="0"/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E669C83A-121B-2F48-9606-7AB1936119BE}"/>
                  </a:ext>
                </a:extLst>
              </p:cNvPr>
              <p:cNvCxnSpPr>
                <a:stCxn id="45" idx="0"/>
              </p:cNvCxnSpPr>
              <p:nvPr/>
            </p:nvCxnSpPr>
            <p:spPr>
              <a:xfrm flipH="1" flipV="1">
                <a:off x="6138333" y="4084838"/>
                <a:ext cx="305833" cy="22389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48CB5C-CC6B-BB47-982B-1B86FB42A029}"/>
                  </a:ext>
                </a:extLst>
              </p:cNvPr>
              <p:cNvSpPr txBox="1"/>
              <p:nvPr/>
            </p:nvSpPr>
            <p:spPr>
              <a:xfrm>
                <a:off x="1320618" y="3264718"/>
                <a:ext cx="1109599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Mauna Loa</a:t>
                </a:r>
                <a:endParaRPr lang="fr-FR" dirty="0"/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2C986924-B015-8947-A467-2F98514970C6}"/>
                  </a:ext>
                </a:extLst>
              </p:cNvPr>
              <p:cNvCxnSpPr>
                <a:stCxn id="47" idx="0"/>
              </p:cNvCxnSpPr>
              <p:nvPr/>
            </p:nvCxnSpPr>
            <p:spPr>
              <a:xfrm flipV="1">
                <a:off x="1875418" y="3040822"/>
                <a:ext cx="634974" cy="22389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0D71068-3310-6D41-8A63-413093C3EEE0}"/>
                  </a:ext>
                </a:extLst>
              </p:cNvPr>
              <p:cNvSpPr txBox="1"/>
              <p:nvPr/>
            </p:nvSpPr>
            <p:spPr>
              <a:xfrm>
                <a:off x="7693429" y="2478843"/>
                <a:ext cx="878638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Sapporo</a:t>
                </a:r>
                <a:endParaRPr lang="fr-FR" dirty="0"/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E5DA8D3B-E85E-134D-A53F-B7FBD052CF40}"/>
                  </a:ext>
                </a:extLst>
              </p:cNvPr>
              <p:cNvCxnSpPr>
                <a:stCxn id="49" idx="0"/>
              </p:cNvCxnSpPr>
              <p:nvPr/>
            </p:nvCxnSpPr>
            <p:spPr>
              <a:xfrm flipH="1" flipV="1">
                <a:off x="7477982" y="2351732"/>
                <a:ext cx="654766" cy="12711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C728F7B-A3E7-5F43-A54B-02A4FC2B944D}"/>
                  </a:ext>
                </a:extLst>
              </p:cNvPr>
              <p:cNvSpPr txBox="1"/>
              <p:nvPr/>
            </p:nvSpPr>
            <p:spPr>
              <a:xfrm>
                <a:off x="4171151" y="2817517"/>
                <a:ext cx="617285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Izana</a:t>
                </a:r>
                <a:endParaRPr lang="fr-FR" dirty="0"/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7933F0D6-B9AE-C043-A867-8663E0121702}"/>
                  </a:ext>
                </a:extLst>
              </p:cNvPr>
              <p:cNvCxnSpPr>
                <a:stCxn id="51" idx="0"/>
              </p:cNvCxnSpPr>
              <p:nvPr/>
            </p:nvCxnSpPr>
            <p:spPr>
              <a:xfrm flipV="1">
                <a:off x="4479794" y="2690407"/>
                <a:ext cx="308642" cy="12711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582E681-8B83-7448-A10F-FC099528C544}"/>
                  </a:ext>
                </a:extLst>
              </p:cNvPr>
              <p:cNvSpPr txBox="1"/>
              <p:nvPr/>
            </p:nvSpPr>
            <p:spPr>
              <a:xfrm>
                <a:off x="4348952" y="2097816"/>
                <a:ext cx="55496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OHP</a:t>
                </a:r>
                <a:endParaRPr lang="fr-FR" dirty="0"/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6B22F7AF-46E6-1A4C-B0C3-73D3951754D1}"/>
                  </a:ext>
                </a:extLst>
              </p:cNvPr>
              <p:cNvCxnSpPr/>
              <p:nvPr/>
            </p:nvCxnSpPr>
            <p:spPr>
              <a:xfrm flipV="1">
                <a:off x="4903912" y="2192867"/>
                <a:ext cx="303088" cy="7422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47AA939-5FFB-A444-8B6F-E54AE50D5F33}"/>
                  </a:ext>
                </a:extLst>
              </p:cNvPr>
              <p:cNvSpPr txBox="1"/>
              <p:nvPr/>
            </p:nvSpPr>
            <p:spPr>
              <a:xfrm>
                <a:off x="2304847" y="2281998"/>
                <a:ext cx="841897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Boulder</a:t>
                </a:r>
                <a:endParaRPr lang="fr-FR" dirty="0"/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E7EE8283-2DA6-CD45-9B2A-91FE45B7BCFD}"/>
                  </a:ext>
                </a:extLst>
              </p:cNvPr>
              <p:cNvCxnSpPr>
                <a:stCxn id="55" idx="3"/>
              </p:cNvCxnSpPr>
              <p:nvPr/>
            </p:nvCxnSpPr>
            <p:spPr>
              <a:xfrm flipV="1">
                <a:off x="3146744" y="2415287"/>
                <a:ext cx="290723" cy="359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D605087-FC36-0244-BB22-9484F84C3C4A}"/>
                </a:ext>
              </a:extLst>
            </p:cNvPr>
            <p:cNvSpPr txBox="1"/>
            <p:nvPr/>
          </p:nvSpPr>
          <p:spPr>
            <a:xfrm>
              <a:off x="4483624" y="5902151"/>
              <a:ext cx="1337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“Supersites”</a:t>
              </a:r>
              <a:endParaRPr lang="fr-FR" dirty="0"/>
            </a:p>
          </p:txBody>
        </p:sp>
      </p:grpSp>
      <p:sp>
        <p:nvSpPr>
          <p:cNvPr id="35" name="Footer Placeholder 16">
            <a:extLst>
              <a:ext uri="{FF2B5EF4-FFF2-40B4-BE49-F238E27FC236}">
                <a16:creationId xmlns:a16="http://schemas.microsoft.com/office/drawing/2014/main" id="{5DFB2878-747F-CE48-968A-9617F07F3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3708" y="6544632"/>
            <a:ext cx="5834857" cy="365125"/>
          </a:xfrm>
        </p:spPr>
        <p:txBody>
          <a:bodyPr/>
          <a:lstStyle/>
          <a:p>
            <a:r>
              <a:rPr lang="en-GB" dirty="0"/>
              <a:t>HEGIFTOM: Introduction-HS &amp; RVM-</a:t>
            </a:r>
            <a:r>
              <a:rPr lang="en-GB" dirty="0" err="1"/>
              <a:t>Kick-OFF</a:t>
            </a:r>
            <a:r>
              <a:rPr lang="en-GB" dirty="0"/>
              <a:t> Meeting Day#3 (29 March 2021)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72386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2546</Words>
  <Application>Microsoft Macintosh PowerPoint</Application>
  <PresentationFormat>Widescreen</PresentationFormat>
  <Paragraphs>487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-webkit-standard</vt:lpstr>
      <vt:lpstr>arial</vt:lpstr>
      <vt:lpstr>arial</vt:lpstr>
      <vt:lpstr>Brush Script MT</vt:lpstr>
      <vt:lpstr>Calibri</vt:lpstr>
      <vt:lpstr>Calibri Light</vt:lpstr>
      <vt:lpstr>Cambria</vt:lpstr>
      <vt:lpstr>Comic Sans MS</vt:lpstr>
      <vt:lpstr>Franklin Gothic Medium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 Smit</dc:creator>
  <cp:lastModifiedBy>Herman Smit</cp:lastModifiedBy>
  <cp:revision>88</cp:revision>
  <dcterms:created xsi:type="dcterms:W3CDTF">2020-11-23T20:03:52Z</dcterms:created>
  <dcterms:modified xsi:type="dcterms:W3CDTF">2021-04-11T19:42:36Z</dcterms:modified>
</cp:coreProperties>
</file>